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7" r:id="rId1"/>
  </p:sldMasterIdLst>
  <p:notesMasterIdLst>
    <p:notesMasterId r:id="rId18"/>
  </p:notesMasterIdLst>
  <p:sldIdLst>
    <p:sldId id="256" r:id="rId2"/>
    <p:sldId id="260" r:id="rId3"/>
    <p:sldId id="257" r:id="rId4"/>
    <p:sldId id="261" r:id="rId5"/>
    <p:sldId id="259" r:id="rId6"/>
    <p:sldId id="262" r:id="rId7"/>
    <p:sldId id="266" r:id="rId8"/>
    <p:sldId id="258" r:id="rId9"/>
    <p:sldId id="263" r:id="rId10"/>
    <p:sldId id="267" r:id="rId11"/>
    <p:sldId id="264" r:id="rId12"/>
    <p:sldId id="265" r:id="rId13"/>
    <p:sldId id="268" r:id="rId14"/>
    <p:sldId id="269" r:id="rId15"/>
    <p:sldId id="271" r:id="rId16"/>
    <p:sldId id="272" r:id="rId17"/>
  </p:sldIdLst>
  <p:sldSz cx="18288000" cy="10287000"/>
  <p:notesSz cx="6858000" cy="9144000"/>
  <p:embeddedFontLst>
    <p:embeddedFont>
      <p:font typeface="Montserrat Bold" pitchFamily="2" charset="0"/>
      <p:regular r:id="rId19"/>
      <p:bold r:id="rId20"/>
    </p:embeddedFont>
    <p:embeddedFont>
      <p:font typeface="Montserrat Medium" pitchFamily="2" charset="0"/>
      <p:regular r:id="rId21"/>
    </p:embeddedFont>
    <p:embeddedFont>
      <p:font typeface="Montserrat Regular" pitchFamily="2" charset="0"/>
      <p:regular r:id="rId22"/>
      <p:bold r:id="rId23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2" autoAdjust="0"/>
    <p:restoredTop sz="91091" autoAdjust="0"/>
  </p:normalViewPr>
  <p:slideViewPr>
    <p:cSldViewPr>
      <p:cViewPr>
        <p:scale>
          <a:sx n="82" d="100"/>
          <a:sy n="82" d="100"/>
        </p:scale>
        <p:origin x="1280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CD348-7E4D-4808-9C70-6E836801FD26}" type="datetimeFigureOut">
              <a:rPr lang="ru-RU" smtClean="0"/>
              <a:t>29.03.2025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4B45C-FB98-4C4E-BD48-C57A6B337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11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0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C5E55-00C3-D70F-798C-4172AAE6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D415E-066E-01C5-A8E9-554A7E48D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EE280-1A34-AF03-7F71-9F6767A6E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D5AC6-525A-42DF-C98B-2FC084F99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6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8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E0-583C-01E2-9DB7-9FD97ACD4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57BB79-9F6F-63C4-5C70-E7DB2466F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EDA0A6-3318-A2D6-34B1-C88584F9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91D613-F10C-CA81-E1C7-7A6452D25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ECB63A-B622-8953-8A24-149847BF9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5C57B-8C0F-AA03-016E-609B804E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F50BFF-1126-A77B-0C3E-807DED3D4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C8D96D-97C6-9E80-F4DB-C5C908E9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C6EC30-3173-985A-00EC-EDCBEA2C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92F203-2C90-81DA-A825-575FD6D3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5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606FAF-4404-F7D0-A211-6AE3228A6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7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DFF946-D735-0AD3-CA3A-5A5221E97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7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D7FE63-F9F9-1A6D-B874-5E40E645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E78EC3-56C3-B92C-9E7A-8F545BEC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1873A1-2B29-F617-F004-79692530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1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45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E87C2-8A00-31CA-C42E-0DB872A5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DDCD0F-6724-8012-8A56-1B5C63EE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395B26-9302-B7DB-249A-0C0E3CFD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49BF95-B632-98EE-A597-E52E5618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B8D3C-FE07-A211-40FA-B354AD2E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4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98E3B-256B-3219-4C4E-168A917B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AF8426-13EF-269A-2071-F6DF5D77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878500-42D4-A367-8A15-250111C6F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6C3763-0D07-202C-FC1E-E6D5A9C5E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C45A5F-0B62-3508-3DEE-4D45D5AA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4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FF5C9-1592-91E9-CD6B-54CC2F4E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462DB2-C05D-863B-1256-298791678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7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6CD6FE-D9BA-D275-2822-0A37061AB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7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4E48F8-8670-8CBF-A095-D93676491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606DC9-BE20-DB47-703A-03FB731B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766A5E-90D3-2680-FC4A-1E404046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D3BF8-4A65-ACF5-8CE5-7F9C29B5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67BD29-0A60-293A-6F68-130E82EC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1F3C33-EF91-CD94-310D-E3D1BE626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00E9C3-BBD6-67D0-A4F3-AAD8B56BC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49361F-95F6-C546-6B68-2B3C9D631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8C06734-C5BA-133A-6939-584D29A31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74BA56-B86E-7C51-9C6D-8BC5746F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29AE8F3-C8EB-5904-B252-072BBB1E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0165A5-DA00-183A-1B1B-61ADFFF7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29EF87-66A6-7907-6CBE-0CF0CCB3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237A62-0CD8-14CA-899C-CB217D4C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8C3839-5EC7-1A32-F1DB-F576041C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03F1AE-C9E7-9FFF-7BA0-80DE7309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BC6BD1F-DE3F-E9D2-33E8-7DA2C025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D3F5A7-20A6-D4C3-8D28-94763984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4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1F3DC-9B81-DF7B-AB2B-1774FF6E9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E0B8BA-5748-FFE5-0A12-0514F66BF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195668-23B9-E7EF-78F1-92543DB56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8F4359-AAC6-E3C7-80B2-748AC5757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67F00B-0476-B0A3-A2AA-CFB699CE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22304-1320-B278-D234-7B35E490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33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DA2F1-26F2-592D-E907-9FB79FC8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911376A-9B1B-F91B-6F6D-070185D06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405061-D27C-AE1E-3C9B-21EAD9884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92FD2A-FAB2-528E-D769-244A7C46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D4745A-D0DD-F083-EB9C-61DD0B23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695F1C-2D62-473E-94DD-EA72C84A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FE071-4868-D0F1-5368-4BCDF0F7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86EB5A-869B-21D8-A6EB-BF9CA3D5D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E87BE3-B344-BE14-9DA6-BF7FA45E5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FE807B-EDFA-964D-D3EB-CE60FB35B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97211-0705-6DA7-1CD5-74236BBD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65312" y="3352519"/>
            <a:ext cx="12096556" cy="149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14400" b="1" spc="288" dirty="0">
                <a:solidFill>
                  <a:srgbClr val="007AFF"/>
                </a:solidFill>
                <a:latin typeface="Montserrat Bold" pitchFamily="2" charset="-52"/>
                <a:ea typeface="Montserrat Ultra-Bold"/>
                <a:cs typeface="Montserrat Ultra-Bold"/>
                <a:sym typeface="Montserrat Ultra-Bold"/>
              </a:rPr>
              <a:t>RENTPLACE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3491" y="4944783"/>
            <a:ext cx="14962473" cy="66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Bold" pitchFamily="2" charset="-52"/>
                <a:ea typeface="Montserrat Ultra-Bold"/>
                <a:cs typeface="Montserrat Ultra-Bold"/>
                <a:sym typeface="Montserrat Ultra-Bold"/>
              </a:rPr>
              <a:t>СЕРВИС ДЛЯ ПОИСКА И АРЕНДЫ ЧАСТНОГО ЖИЛЬЯ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7316" y="7742937"/>
            <a:ext cx="6631623" cy="40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old" pitchFamily="2" charset="-52"/>
                <a:ea typeface="Montserrat Ultra-Bold"/>
                <a:cs typeface="Montserrat Ultra-Bold"/>
                <a:sym typeface="Montserrat Ultra-Bold"/>
              </a:rPr>
              <a:t>ПОДГОТОВИЛА 1 КОМАНДА ГРУППЫ 7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A2EF1C-670D-F56D-FEB6-24A5E7F73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44600" y="3086100"/>
            <a:ext cx="1606550" cy="1302608"/>
          </a:xfrm>
          <a:prstGeom prst="rect">
            <a:avLst/>
          </a:prstGeom>
        </p:spPr>
      </p:pic>
      <p:sp>
        <p:nvSpPr>
          <p:cNvPr id="2" name="Text 11">
            <a:extLst>
              <a:ext uri="{FF2B5EF4-FFF2-40B4-BE49-F238E27FC236}">
                <a16:creationId xmlns:a16="http://schemas.microsoft.com/office/drawing/2014/main" id="{4BDA3D8A-7730-67D6-E761-F8DA9FC57537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01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8868" y="723900"/>
            <a:ext cx="13430263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ГРУППЫ ПОЛЬЗОВАТЕЛЕЙ</a:t>
            </a:r>
            <a:endParaRPr lang="en-US" sz="7499" b="1" dirty="0"/>
          </a:p>
        </p:txBody>
      </p:sp>
      <p:sp>
        <p:nvSpPr>
          <p:cNvPr id="3" name="Text 1"/>
          <p:cNvSpPr/>
          <p:nvPr/>
        </p:nvSpPr>
        <p:spPr>
          <a:xfrm>
            <a:off x="2428868" y="3457794"/>
            <a:ext cx="10677470" cy="3371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436"/>
              </a:lnSpc>
            </a:pPr>
            <a:r>
              <a:rPr lang="en-US" sz="2800" spc="-46" dirty="0">
                <a:latin typeface="Montserrat Regular" pitchFamily="2" charset="-52"/>
              </a:rPr>
              <a:t>— </a:t>
            </a:r>
            <a:r>
              <a:rPr lang="ru-RU" sz="2800" spc="-46" dirty="0">
                <a:latin typeface="Montserrat Regular" pitchFamily="2" charset="-52"/>
              </a:rPr>
              <a:t>НЕАВТОРИЗИРОВАННЫЙ ПОЛЬЗОВАТЕЛЬ</a:t>
            </a:r>
            <a:endParaRPr lang="en-US" sz="2800" spc="-46" dirty="0"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2800" spc="-46" dirty="0">
                <a:latin typeface="Montserrat Regular" pitchFamily="2" charset="-52"/>
              </a:rPr>
              <a:t>— </a:t>
            </a:r>
            <a:r>
              <a:rPr lang="ru-RU" sz="2800" spc="-46" dirty="0">
                <a:latin typeface="Montserrat Regular" pitchFamily="2" charset="-52"/>
              </a:rPr>
              <a:t>АВТОРИЗИРОВАННЫЙ</a:t>
            </a:r>
            <a:r>
              <a:rPr lang="en-US" sz="2800" spc="-46" dirty="0">
                <a:latin typeface="Montserrat Regular" pitchFamily="2" charset="-52"/>
              </a:rPr>
              <a:t> </a:t>
            </a:r>
            <a:r>
              <a:rPr lang="ru-RU" sz="2800" spc="-46" dirty="0">
                <a:latin typeface="Montserrat Regular" pitchFamily="2" charset="-52"/>
              </a:rPr>
              <a:t>ПОЛЬЗОВАТЕЛЬ</a:t>
            </a:r>
            <a:endParaRPr lang="en-US" sz="2800" spc="-46" dirty="0"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2800" spc="-46" dirty="0">
                <a:latin typeface="Montserrat Regular" pitchFamily="2" charset="-52"/>
              </a:rPr>
              <a:t>— АДМИНИСТРАТОР</a:t>
            </a: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558F923E-F592-8D46-F1E0-F029E2EB7FC2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1</a:t>
            </a: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6360" y="723900"/>
            <a:ext cx="6315040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500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ИНТЕРФЕЙС</a:t>
            </a:r>
            <a:endParaRPr lang="en-US" sz="7500" b="1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7415" y="1219711"/>
            <a:ext cx="3758114" cy="7847578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34907" y="1219711"/>
            <a:ext cx="3799358" cy="7847578"/>
          </a:xfrm>
          <a:prstGeom prst="rect">
            <a:avLst/>
          </a:prstGeom>
        </p:spPr>
      </p:pic>
      <p:sp>
        <p:nvSpPr>
          <p:cNvPr id="5" name="Text 11">
            <a:extLst>
              <a:ext uri="{FF2B5EF4-FFF2-40B4-BE49-F238E27FC236}">
                <a16:creationId xmlns:a16="http://schemas.microsoft.com/office/drawing/2014/main" id="{C6D70BF1-000A-6508-6AFB-21E6BC87C914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1</a:t>
            </a: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1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43139" y="1219711"/>
            <a:ext cx="13600138" cy="7847578"/>
          </a:xfrm>
          <a:prstGeom prst="rect">
            <a:avLst/>
          </a:prstGeom>
          <a:noFill/>
          <a:ln/>
        </p:spPr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3139" y="1219711"/>
            <a:ext cx="3770727" cy="7847578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384" y="1219711"/>
            <a:ext cx="3762188" cy="7847578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81091" y="1219711"/>
            <a:ext cx="3762188" cy="7847578"/>
          </a:xfrm>
          <a:prstGeom prst="rect">
            <a:avLst/>
          </a:prstGeom>
        </p:spPr>
      </p:pic>
      <p:sp>
        <p:nvSpPr>
          <p:cNvPr id="6" name="Text 11">
            <a:extLst>
              <a:ext uri="{FF2B5EF4-FFF2-40B4-BE49-F238E27FC236}">
                <a16:creationId xmlns:a16="http://schemas.microsoft.com/office/drawing/2014/main" id="{1626DD6B-82A2-A419-2B16-D667FC100CEF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1</a:t>
            </a: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2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0193" y="3095892"/>
            <a:ext cx="9525" cy="476188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7239" y="3095883"/>
            <a:ext cx="9525" cy="4761880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8716" y="3095892"/>
            <a:ext cx="9525" cy="4761880"/>
          </a:xfrm>
          <a:prstGeom prst="rect">
            <a:avLst/>
          </a:prstGeom>
        </p:spPr>
      </p:pic>
      <p:pic>
        <p:nvPicPr>
          <p:cNvPr id="5" name="Image 3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1670" y="3095892"/>
            <a:ext cx="9525" cy="4761880"/>
          </a:xfrm>
          <a:prstGeom prst="rect">
            <a:avLst/>
          </a:prstGeom>
        </p:spPr>
      </p:pic>
      <p:pic>
        <p:nvPicPr>
          <p:cNvPr id="6" name="Image 4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236" y="3095892"/>
            <a:ext cx="9525" cy="4761880"/>
          </a:xfrm>
          <a:prstGeom prst="rect">
            <a:avLst/>
          </a:prstGeom>
        </p:spPr>
      </p:pic>
      <p:pic>
        <p:nvPicPr>
          <p:cNvPr id="7" name="Image 5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524" y="5472070"/>
            <a:ext cx="17525909" cy="9525"/>
          </a:xfrm>
          <a:prstGeom prst="rect">
            <a:avLst/>
          </a:prstGeom>
        </p:spPr>
      </p:pic>
      <p:sp>
        <p:nvSpPr>
          <p:cNvPr id="8" name="Shape 0"/>
          <p:cNvSpPr/>
          <p:nvPr/>
        </p:nvSpPr>
        <p:spPr>
          <a:xfrm>
            <a:off x="676272" y="3791126"/>
            <a:ext cx="3790930" cy="1399993"/>
          </a:xfrm>
          <a:prstGeom prst="rect">
            <a:avLst/>
          </a:prstGeom>
          <a:noFill/>
          <a:ln/>
        </p:spPr>
      </p:sp>
      <p:sp>
        <p:nvSpPr>
          <p:cNvPr id="9" name="Text 1"/>
          <p:cNvSpPr/>
          <p:nvPr/>
        </p:nvSpPr>
        <p:spPr>
          <a:xfrm>
            <a:off x="574673" y="3130121"/>
            <a:ext cx="3917929" cy="96507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300"/>
              </a:lnSpc>
            </a:pPr>
            <a:r>
              <a:rPr lang="en-US" sz="3200" dirty="0">
                <a:solidFill>
                  <a:srgbClr val="007AFF">
                    <a:alpha val="100000"/>
                  </a:srgbClr>
                </a:solidFill>
                <a:latin typeface=""/>
                <a:ea typeface="Space Mono Regular" pitchFamily="34" charset="-122"/>
                <a:cs typeface="Space Mono Regular" pitchFamily="34" charset="-120"/>
              </a:rPr>
              <a:t>ФЕВРАЛЬ-МАРТ </a:t>
            </a:r>
          </a:p>
          <a:p>
            <a:pPr algn="ctr">
              <a:lnSpc>
                <a:spcPts val="3300"/>
              </a:lnSpc>
            </a:pPr>
            <a:r>
              <a:rPr lang="en-US" sz="3200" dirty="0">
                <a:solidFill>
                  <a:srgbClr val="007AFF">
                    <a:alpha val="100000"/>
                  </a:srgbClr>
                </a:solidFill>
                <a:latin typeface=""/>
                <a:ea typeface="Space Mono Regular" pitchFamily="34" charset="-122"/>
                <a:cs typeface="Space Mono Regular" pitchFamily="34" charset="-120"/>
              </a:rPr>
              <a:t>2025</a:t>
            </a:r>
            <a:endParaRPr lang="en-US" sz="3200" dirty="0">
              <a:latin typeface=""/>
            </a:endParaRPr>
          </a:p>
        </p:txBody>
      </p:sp>
      <p:sp>
        <p:nvSpPr>
          <p:cNvPr id="10" name="Text 2"/>
          <p:cNvSpPr/>
          <p:nvPr/>
        </p:nvSpPr>
        <p:spPr>
          <a:xfrm>
            <a:off x="638172" y="4581530"/>
            <a:ext cx="3867130" cy="60959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2160"/>
              </a:lnSpc>
            </a:pPr>
            <a:r>
              <a:rPr lang="en-US" sz="2000" spc="-46" dirty="0">
                <a:latin typeface="Montserrat Regular" pitchFamily="2" charset="-52"/>
              </a:rPr>
              <a:t>СБОР ИНФОРМАЦИИ И</a:t>
            </a:r>
            <a:endParaRPr lang="ru-RU" sz="2000" spc="-46" dirty="0">
              <a:latin typeface="Montserrat Regular" pitchFamily="2" charset="-52"/>
            </a:endParaRPr>
          </a:p>
          <a:p>
            <a:pPr algn="ctr">
              <a:lnSpc>
                <a:spcPct val="150000"/>
              </a:lnSpc>
            </a:pPr>
            <a:r>
              <a:rPr lang="en-US" sz="2000" spc="-46" dirty="0">
                <a:latin typeface="Montserrat Regular" pitchFamily="2" charset="-52"/>
              </a:rPr>
              <a:t>АНАЛИЗ</a:t>
            </a:r>
          </a:p>
        </p:txBody>
      </p:sp>
      <p:sp>
        <p:nvSpPr>
          <p:cNvPr id="11" name="Shape 3"/>
          <p:cNvSpPr/>
          <p:nvPr/>
        </p:nvSpPr>
        <p:spPr>
          <a:xfrm>
            <a:off x="9496376" y="3648270"/>
            <a:ext cx="3695681" cy="980947"/>
          </a:xfrm>
          <a:prstGeom prst="rect">
            <a:avLst/>
          </a:prstGeom>
          <a:noFill/>
          <a:ln/>
        </p:spPr>
      </p:sp>
      <p:sp>
        <p:nvSpPr>
          <p:cNvPr id="12" name="Text 4"/>
          <p:cNvSpPr/>
          <p:nvPr/>
        </p:nvSpPr>
        <p:spPr>
          <a:xfrm>
            <a:off x="9432876" y="3190783"/>
            <a:ext cx="3822680" cy="54602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300"/>
              </a:lnSpc>
            </a:pPr>
            <a:r>
              <a:rPr lang="en-US" sz="3000" dirty="0">
                <a:solidFill>
                  <a:srgbClr val="007AFF">
                    <a:alpha val="100000"/>
                  </a:srgbClr>
                </a:solidFill>
                <a:latin typeface=""/>
                <a:ea typeface="Space Mono Regular" pitchFamily="34" charset="-122"/>
                <a:cs typeface="Space Mono Regular" pitchFamily="34" charset="-120"/>
              </a:rPr>
              <a:t>МАЙ 2025</a:t>
            </a:r>
            <a:endParaRPr lang="en-US" sz="3000" dirty="0">
              <a:latin typeface=""/>
            </a:endParaRPr>
          </a:p>
        </p:txBody>
      </p:sp>
      <p:sp>
        <p:nvSpPr>
          <p:cNvPr id="13" name="Text 5"/>
          <p:cNvSpPr/>
          <p:nvPr/>
        </p:nvSpPr>
        <p:spPr>
          <a:xfrm>
            <a:off x="9363880" y="4516687"/>
            <a:ext cx="3952924" cy="54602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2160"/>
              </a:lnSpc>
            </a:pPr>
            <a:r>
              <a:rPr lang="en-US" sz="2000" spc="-46" dirty="0">
                <a:latin typeface="Montserrat Regular" pitchFamily="2" charset="-52"/>
              </a:rPr>
              <a:t>ВНУТРЕННЕЕ</a:t>
            </a:r>
            <a:r>
              <a:rPr lang="ru-RU" sz="2000" spc="-46" dirty="0">
                <a:latin typeface="Montserrat Regular" pitchFamily="2" charset="-52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000" spc="-46" dirty="0">
                <a:latin typeface="Montserrat Regular" pitchFamily="2" charset="-52"/>
              </a:rPr>
              <a:t>ТЕСТИРОВАНИЕ</a:t>
            </a:r>
          </a:p>
        </p:txBody>
      </p:sp>
      <p:sp>
        <p:nvSpPr>
          <p:cNvPr id="14" name="Shape 6"/>
          <p:cNvSpPr/>
          <p:nvPr/>
        </p:nvSpPr>
        <p:spPr>
          <a:xfrm>
            <a:off x="5276823" y="5829211"/>
            <a:ext cx="3295633" cy="980947"/>
          </a:xfrm>
          <a:prstGeom prst="rect">
            <a:avLst/>
          </a:prstGeom>
          <a:noFill/>
          <a:ln/>
        </p:spPr>
      </p:sp>
      <p:sp>
        <p:nvSpPr>
          <p:cNvPr id="15" name="Text 7"/>
          <p:cNvSpPr/>
          <p:nvPr/>
        </p:nvSpPr>
        <p:spPr>
          <a:xfrm>
            <a:off x="5213323" y="5829211"/>
            <a:ext cx="3422632" cy="54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3000" dirty="0">
                <a:solidFill>
                  <a:srgbClr val="007AFF">
                    <a:alpha val="100000"/>
                  </a:srgbClr>
                </a:solidFill>
                <a:latin typeface=""/>
                <a:ea typeface="Space Mono Regular" pitchFamily="34" charset="-122"/>
                <a:cs typeface="Space Mono Regular" pitchFamily="34" charset="-120"/>
              </a:rPr>
              <a:t>АПРЕЛЬ 2025</a:t>
            </a:r>
            <a:endParaRPr lang="en-US" sz="3000" dirty="0">
              <a:latin typeface=""/>
            </a:endParaRPr>
          </a:p>
        </p:txBody>
      </p:sp>
      <p:sp>
        <p:nvSpPr>
          <p:cNvPr id="16" name="Text 8"/>
          <p:cNvSpPr/>
          <p:nvPr/>
        </p:nvSpPr>
        <p:spPr>
          <a:xfrm>
            <a:off x="5238724" y="6805395"/>
            <a:ext cx="3371832" cy="352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2000" spc="-46" dirty="0">
                <a:latin typeface="Montserrat Regular" pitchFamily="2" charset="-52"/>
              </a:rPr>
              <a:t>РАЗРАБОТКА MVP</a:t>
            </a:r>
          </a:p>
        </p:txBody>
      </p:sp>
      <p:sp>
        <p:nvSpPr>
          <p:cNvPr id="17" name="Shape 9"/>
          <p:cNvSpPr/>
          <p:nvPr/>
        </p:nvSpPr>
        <p:spPr>
          <a:xfrm>
            <a:off x="14077877" y="5829211"/>
            <a:ext cx="3295633" cy="1257136"/>
          </a:xfrm>
          <a:prstGeom prst="rect">
            <a:avLst/>
          </a:prstGeom>
          <a:noFill/>
          <a:ln/>
        </p:spPr>
      </p:sp>
      <p:sp>
        <p:nvSpPr>
          <p:cNvPr id="18" name="Text 10"/>
          <p:cNvSpPr/>
          <p:nvPr/>
        </p:nvSpPr>
        <p:spPr>
          <a:xfrm>
            <a:off x="14014378" y="5829211"/>
            <a:ext cx="3422632" cy="54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3000" dirty="0">
                <a:solidFill>
                  <a:srgbClr val="007AFF">
                    <a:alpha val="100000"/>
                  </a:srgbClr>
                </a:solidFill>
                <a:latin typeface=""/>
                <a:ea typeface="Space Mono Regular" pitchFamily="34" charset="-122"/>
                <a:cs typeface="Space Mono Regular" pitchFamily="34" charset="-120"/>
              </a:rPr>
              <a:t>ИЮНЬ 2025</a:t>
            </a:r>
            <a:endParaRPr lang="en-US" sz="3000" dirty="0">
              <a:latin typeface="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14055276" y="6667300"/>
            <a:ext cx="3371832" cy="628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2000" spc="-46" dirty="0">
                <a:latin typeface="Montserrat Regular" pitchFamily="2" charset="-52"/>
              </a:rPr>
              <a:t>ЗАПУСК ПОЛНОЙ</a:t>
            </a:r>
            <a:endParaRPr lang="ru-RU" sz="2000" spc="-46" dirty="0">
              <a:latin typeface="Montserrat Regular" pitchFamily="2" charset="-52"/>
            </a:endParaRPr>
          </a:p>
          <a:p>
            <a:pPr algn="ctr">
              <a:lnSpc>
                <a:spcPct val="150000"/>
              </a:lnSpc>
            </a:pPr>
            <a:r>
              <a:rPr lang="en-US" sz="2000" spc="-46" dirty="0">
                <a:latin typeface="Montserrat Regular" pitchFamily="2" charset="-52"/>
              </a:rPr>
              <a:t>ВЕРСИИ И МАРКЕТИНГ</a:t>
            </a:r>
          </a:p>
        </p:txBody>
      </p:sp>
      <p:sp>
        <p:nvSpPr>
          <p:cNvPr id="20" name="Text 12"/>
          <p:cNvSpPr/>
          <p:nvPr/>
        </p:nvSpPr>
        <p:spPr>
          <a:xfrm>
            <a:off x="762007" y="572095"/>
            <a:ext cx="16871852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КРАТКОСРОЧНЫЕ ПЕРСПЕКТИВЫ</a:t>
            </a:r>
            <a:endParaRPr lang="en-US" sz="7499" b="1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FA3EE8F8-93F2-0AE3-E8E6-7ABB5B65C34A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1</a:t>
            </a: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3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746524"/>
            <a:ext cx="16459200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ДОЛГОСРОЧНЫЕ </a:t>
            </a:r>
            <a:r>
              <a:rPr lang="ru-RU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</a:t>
            </a:r>
            <a:r>
              <a:rPr lang="en-US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ЕРСПЕКТИВЫ</a:t>
            </a:r>
            <a:endParaRPr lang="en-US" sz="7499" b="1" dirty="0"/>
          </a:p>
        </p:txBody>
      </p:sp>
      <p:sp>
        <p:nvSpPr>
          <p:cNvPr id="3" name="Text 1"/>
          <p:cNvSpPr/>
          <p:nvPr/>
        </p:nvSpPr>
        <p:spPr>
          <a:xfrm>
            <a:off x="2476488" y="2991130"/>
            <a:ext cx="13649254" cy="4447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436"/>
              </a:lnSpc>
            </a:pPr>
            <a:r>
              <a:rPr lang="en-US" sz="3200" spc="-46" dirty="0">
                <a:latin typeface="Montserrat Regular" pitchFamily="2" charset="-52"/>
              </a:rPr>
              <a:t>— Разработка системы рейтингов и </a:t>
            </a:r>
            <a:r>
              <a:rPr lang="en-US" sz="3200" spc="-46" dirty="0" err="1">
                <a:latin typeface="Montserrat Regular" pitchFamily="2" charset="-52"/>
              </a:rPr>
              <a:t>отзывов</a:t>
            </a:r>
            <a:endParaRPr lang="en-US" sz="3200" spc="-46" dirty="0"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3200" spc="-46" dirty="0">
                <a:latin typeface="Montserrat Regular" pitchFamily="2" charset="-52"/>
              </a:rPr>
              <a:t>— Развитие AI-инструментов для всех </a:t>
            </a:r>
            <a:r>
              <a:rPr lang="en-US" sz="3200" spc="-46" dirty="0" err="1">
                <a:latin typeface="Montserrat Regular" pitchFamily="2" charset="-52"/>
              </a:rPr>
              <a:t>групп</a:t>
            </a:r>
            <a:r>
              <a:rPr lang="en-US" sz="3200" spc="-46" dirty="0">
                <a:latin typeface="Montserrat Regular" pitchFamily="2" charset="-52"/>
              </a:rPr>
              <a:t> </a:t>
            </a:r>
            <a:r>
              <a:rPr lang="en-US" sz="3200" spc="-46" dirty="0" err="1">
                <a:latin typeface="Montserrat Regular" pitchFamily="2" charset="-52"/>
              </a:rPr>
              <a:t>пользователей</a:t>
            </a:r>
            <a:endParaRPr lang="en-US" sz="3200" spc="-46" dirty="0"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3200" spc="-46" dirty="0">
                <a:latin typeface="Montserrat Regular" pitchFamily="2" charset="-52"/>
              </a:rPr>
              <a:t>— Добавление </a:t>
            </a:r>
            <a:r>
              <a:rPr lang="en-US" sz="3200" spc="-46" dirty="0" err="1">
                <a:latin typeface="Montserrat Regular" pitchFamily="2" charset="-52"/>
              </a:rPr>
              <a:t>встроенного</a:t>
            </a:r>
            <a:r>
              <a:rPr lang="en-US" sz="3200" spc="-46" dirty="0">
                <a:latin typeface="Montserrat Regular" pitchFamily="2" charset="-52"/>
              </a:rPr>
              <a:t> </a:t>
            </a:r>
            <a:r>
              <a:rPr lang="en-US" sz="3200" spc="-46" dirty="0" err="1">
                <a:latin typeface="Montserrat Regular" pitchFamily="2" charset="-52"/>
              </a:rPr>
              <a:t>мессенджера</a:t>
            </a:r>
            <a:endParaRPr lang="en-US" sz="3200" spc="-46" dirty="0"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3200" spc="-46" dirty="0">
                <a:latin typeface="Montserrat Regular" pitchFamily="2" charset="-52"/>
              </a:rPr>
              <a:t>— Выход на </a:t>
            </a:r>
            <a:r>
              <a:rPr lang="en-US" sz="3200" spc="-46" dirty="0" err="1">
                <a:latin typeface="Montserrat Regular" pitchFamily="2" charset="-52"/>
              </a:rPr>
              <a:t>новые</a:t>
            </a:r>
            <a:r>
              <a:rPr lang="en-US" sz="3200" spc="-46" dirty="0">
                <a:latin typeface="Montserrat Regular" pitchFamily="2" charset="-52"/>
              </a:rPr>
              <a:t> </a:t>
            </a:r>
            <a:r>
              <a:rPr lang="en-US" sz="3200" spc="-46" dirty="0" err="1">
                <a:latin typeface="Montserrat Regular" pitchFamily="2" charset="-52"/>
              </a:rPr>
              <a:t>рынки</a:t>
            </a:r>
            <a:endParaRPr lang="en-US" sz="3200" spc="-46" dirty="0">
              <a:latin typeface="Montserrat Regular" pitchFamily="2" charset="-52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78825832-C73E-CE85-F0E4-8ED2E898A74A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1</a:t>
            </a: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4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7CA29-DDF1-5D00-4963-96CEE62F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1">
            <a:extLst>
              <a:ext uri="{FF2B5EF4-FFF2-40B4-BE49-F238E27FC236}">
                <a16:creationId xmlns:a16="http://schemas.microsoft.com/office/drawing/2014/main" id="{71EC7F0D-F9A4-0AAC-731A-1DEBCD0C066B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E4E35-FE28-AFCA-A868-24D156273B78}"/>
              </a:ext>
            </a:extLst>
          </p:cNvPr>
          <p:cNvSpPr txBox="1"/>
          <p:nvPr/>
        </p:nvSpPr>
        <p:spPr>
          <a:xfrm>
            <a:off x="2438400" y="2400300"/>
            <a:ext cx="4668842" cy="113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UA" sz="24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</a:rPr>
              <a:t>Загороднев Георгий</a:t>
            </a:r>
          </a:p>
          <a:p>
            <a:pPr>
              <a:lnSpc>
                <a:spcPct val="15000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Project manager &amp; Designer</a:t>
            </a:r>
            <a:endParaRPr lang="ru-UA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CFE65D-C9FA-4DE2-7E0F-E29C369E6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1" y="3645492"/>
            <a:ext cx="461665" cy="461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AFBF1F-69DB-3031-3399-C01A638DC699}"/>
              </a:ext>
            </a:extLst>
          </p:cNvPr>
          <p:cNvSpPr txBox="1"/>
          <p:nvPr/>
        </p:nvSpPr>
        <p:spPr>
          <a:xfrm>
            <a:off x="3062362" y="3670341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@</a:t>
            </a:r>
            <a:r>
              <a:rPr lang="en-US" sz="2400" kern="0" spc="67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apolonovvv</a:t>
            </a:r>
            <a:endParaRPr lang="ru-UA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273DB-AFC3-5E33-2B22-C5BB55959B97}"/>
              </a:ext>
            </a:extLst>
          </p:cNvPr>
          <p:cNvSpPr txBox="1"/>
          <p:nvPr/>
        </p:nvSpPr>
        <p:spPr>
          <a:xfrm>
            <a:off x="9829800" y="2402384"/>
            <a:ext cx="6386044" cy="113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</a:rPr>
              <a:t>Катцын Владимир</a:t>
            </a:r>
            <a:endParaRPr lang="ru-UA" sz="2400" kern="0" spc="67" dirty="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Backend developer &amp; DevOps engineer</a:t>
            </a:r>
            <a:endParaRPr lang="ru-UA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5FAF7F-6504-00D6-B198-0DC1A300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361" y="3647576"/>
            <a:ext cx="461665" cy="4616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78F3B4-7D36-27DF-26E5-B273CCD9B380}"/>
              </a:ext>
            </a:extLst>
          </p:cNvPr>
          <p:cNvSpPr txBox="1"/>
          <p:nvPr/>
        </p:nvSpPr>
        <p:spPr>
          <a:xfrm>
            <a:off x="10453762" y="3672425"/>
            <a:ext cx="170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@</a:t>
            </a:r>
            <a:r>
              <a:rPr lang="en-US" sz="2400" kern="0" spc="67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Kattsyn</a:t>
            </a:r>
            <a:endParaRPr lang="ru-UA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A7223-8044-D4CD-E3C7-0B13B1D62349}"/>
              </a:ext>
            </a:extLst>
          </p:cNvPr>
          <p:cNvSpPr txBox="1"/>
          <p:nvPr/>
        </p:nvSpPr>
        <p:spPr>
          <a:xfrm>
            <a:off x="2438400" y="4717468"/>
            <a:ext cx="3964290" cy="113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</a:rPr>
              <a:t>Кондратов Владислав</a:t>
            </a:r>
            <a:endParaRPr lang="ru-UA" sz="2400" kern="0" spc="67" dirty="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Analyst</a:t>
            </a:r>
            <a:endParaRPr lang="ru-UA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9849D8-C93C-6323-C3E1-9E2333ED0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1" y="5962660"/>
            <a:ext cx="461665" cy="4616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AC7235-7F6F-AD14-18F6-8C2FF3994625}"/>
              </a:ext>
            </a:extLst>
          </p:cNvPr>
          <p:cNvSpPr txBox="1"/>
          <p:nvPr/>
        </p:nvSpPr>
        <p:spPr>
          <a:xfrm>
            <a:off x="3062362" y="5987509"/>
            <a:ext cx="3444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@</a:t>
            </a:r>
            <a:r>
              <a:rPr lang="en-US" sz="2400" kern="0" spc="67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vladislavkondratov</a:t>
            </a:r>
            <a:endParaRPr lang="ru-UA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E1F59-B04B-E03B-D815-6FCF85D5A1B2}"/>
              </a:ext>
            </a:extLst>
          </p:cNvPr>
          <p:cNvSpPr txBox="1"/>
          <p:nvPr/>
        </p:nvSpPr>
        <p:spPr>
          <a:xfrm>
            <a:off x="9829800" y="4697194"/>
            <a:ext cx="3330527" cy="113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</a:rPr>
              <a:t>Полоцкий Иван</a:t>
            </a:r>
            <a:endParaRPr lang="ru-UA" sz="2400" kern="0" spc="67" dirty="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Frontend developer</a:t>
            </a:r>
            <a:endParaRPr lang="ru-UA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CFBB054-AB87-733D-A91F-D9ECDE7BD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361" y="5942386"/>
            <a:ext cx="461665" cy="4616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58A95A-92E5-864F-D58A-5C8125208613}"/>
              </a:ext>
            </a:extLst>
          </p:cNvPr>
          <p:cNvSpPr txBox="1"/>
          <p:nvPr/>
        </p:nvSpPr>
        <p:spPr>
          <a:xfrm>
            <a:off x="10453762" y="5967235"/>
            <a:ext cx="24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@</a:t>
            </a:r>
            <a:r>
              <a:rPr lang="en-US" sz="2400" kern="0" spc="67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mentalist_bf</a:t>
            </a:r>
            <a:endParaRPr lang="ru-UA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3041B9-29DF-4D93-5667-881F331DDA9B}"/>
              </a:ext>
            </a:extLst>
          </p:cNvPr>
          <p:cNvSpPr txBox="1"/>
          <p:nvPr/>
        </p:nvSpPr>
        <p:spPr>
          <a:xfrm>
            <a:off x="2528961" y="7059529"/>
            <a:ext cx="3330527" cy="113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</a:rPr>
              <a:t>Исанбаев Илья</a:t>
            </a:r>
            <a:endParaRPr lang="ru-UA" sz="2400" kern="0" spc="67" dirty="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Frontend developer</a:t>
            </a:r>
            <a:endParaRPr lang="ru-UA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5043CB2-C238-C321-69D5-6F644BF6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22" y="8304721"/>
            <a:ext cx="461665" cy="461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B0C6A6-4CBA-D861-160D-6D778D2006F6}"/>
              </a:ext>
            </a:extLst>
          </p:cNvPr>
          <p:cNvSpPr txBox="1"/>
          <p:nvPr/>
        </p:nvSpPr>
        <p:spPr>
          <a:xfrm>
            <a:off x="3152923" y="8329570"/>
            <a:ext cx="205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@</a:t>
            </a:r>
            <a:r>
              <a:rPr lang="en-US" sz="2400" kern="0" spc="67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pstgdsfac</a:t>
            </a:r>
            <a:endParaRPr lang="ru-UA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0E7C16-4131-9219-2485-BC2846F47006}"/>
              </a:ext>
            </a:extLst>
          </p:cNvPr>
          <p:cNvSpPr txBox="1"/>
          <p:nvPr/>
        </p:nvSpPr>
        <p:spPr>
          <a:xfrm>
            <a:off x="9920361" y="7059529"/>
            <a:ext cx="2586477" cy="113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</a:rPr>
              <a:t>Беликов Илья</a:t>
            </a:r>
            <a:endParaRPr lang="ru-UA" sz="2400" kern="0" spc="67" dirty="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  <a:ea typeface="Inter Regular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QA</a:t>
            </a: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 </a:t>
            </a:r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engineer</a:t>
            </a:r>
            <a:endParaRPr lang="ru-UA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B351979-5545-611B-A891-058805DF3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922" y="8304721"/>
            <a:ext cx="461665" cy="4616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A1E2B4-99C9-326C-4D0F-592C277322AA}"/>
              </a:ext>
            </a:extLst>
          </p:cNvPr>
          <p:cNvSpPr txBox="1"/>
          <p:nvPr/>
        </p:nvSpPr>
        <p:spPr>
          <a:xfrm>
            <a:off x="10544323" y="8329570"/>
            <a:ext cx="1416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@</a:t>
            </a:r>
            <a:r>
              <a:rPr lang="en-US" sz="2400" kern="0" spc="67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saslsk</a:t>
            </a:r>
            <a:endParaRPr lang="ru-UA" sz="24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5EAC294-E196-7DF2-0FD8-AD7E629139C8}"/>
              </a:ext>
            </a:extLst>
          </p:cNvPr>
          <p:cNvSpPr/>
          <p:nvPr/>
        </p:nvSpPr>
        <p:spPr>
          <a:xfrm>
            <a:off x="1905000" y="723900"/>
            <a:ext cx="14478000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КОМАНДА</a:t>
            </a:r>
            <a:r>
              <a:rPr lang="en-US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ru-RU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РАЗРАБОТЧИКОВ</a:t>
            </a:r>
            <a:endParaRPr lang="en-US" sz="7499" b="1" dirty="0"/>
          </a:p>
        </p:txBody>
      </p:sp>
    </p:spTree>
    <p:extLst>
      <p:ext uri="{BB962C8B-B14F-4D97-AF65-F5344CB8AC3E}">
        <p14:creationId xmlns:p14="http://schemas.microsoft.com/office/powerpoint/2010/main" val="42191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AEDFC-6695-735A-B529-AED0546A7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EE131EC5-CCD8-42D4-7E76-7599D558464A}"/>
              </a:ext>
            </a:extLst>
          </p:cNvPr>
          <p:cNvSpPr txBox="1"/>
          <p:nvPr/>
        </p:nvSpPr>
        <p:spPr>
          <a:xfrm>
            <a:off x="1205948" y="3703141"/>
            <a:ext cx="685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8000" b="1" spc="288" dirty="0">
                <a:solidFill>
                  <a:srgbClr val="007AFF"/>
                </a:solidFill>
                <a:latin typeface="Montserrat Bold" pitchFamily="2" charset="-52"/>
                <a:ea typeface="Montserrat Ultra-Bold"/>
                <a:cs typeface="Montserrat Ultra-Bold"/>
                <a:sym typeface="Montserrat Ultra-Bold"/>
              </a:rPr>
              <a:t>RENTPLACE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2322DD9-4BA1-C26D-BE0F-8FDC18A6FE73}"/>
              </a:ext>
            </a:extLst>
          </p:cNvPr>
          <p:cNvSpPr txBox="1"/>
          <p:nvPr/>
        </p:nvSpPr>
        <p:spPr>
          <a:xfrm>
            <a:off x="1219200" y="4929783"/>
            <a:ext cx="9134509" cy="1383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Bold" pitchFamily="2" charset="-52"/>
                <a:ea typeface="Montserrat Ultra-Bold"/>
                <a:cs typeface="Montserrat Ultra-Bold"/>
                <a:sym typeface="Montserrat Ultra-Bold"/>
              </a:rPr>
              <a:t>СЕРВИС ДЛЯ ПОИСКА И АРЕНДЫ </a:t>
            </a:r>
            <a:endParaRPr lang="ru-RU" sz="3200" dirty="0">
              <a:solidFill>
                <a:schemeClr val="tx1">
                  <a:lumMod val="95000"/>
                  <a:lumOff val="5000"/>
                </a:schemeClr>
              </a:solidFill>
              <a:latin typeface="Montserrat Bold" pitchFamily="2" charset="-52"/>
              <a:ea typeface="Montserrat Ultra-Bold"/>
              <a:cs typeface="Montserrat Ultra-Bold"/>
              <a:sym typeface="Montserrat Ultra-Bold"/>
            </a:endParaRPr>
          </a:p>
          <a:p>
            <a:pPr algn="l">
              <a:lnSpc>
                <a:spcPts val="5600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Bold" pitchFamily="2" charset="-52"/>
                <a:ea typeface="Montserrat Ultra-Bold"/>
                <a:cs typeface="Montserrat Ultra-Bold"/>
                <a:sym typeface="Montserrat Ultra-Bold"/>
              </a:rPr>
              <a:t>ЧАСТНОГО ЖИЛЬЯ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B1F2FA-3187-8294-A073-61AF4AF6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0" y="3924300"/>
            <a:ext cx="939801" cy="76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24DB50-3C7F-324C-009D-7253AD3AE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61" y="2136912"/>
            <a:ext cx="6013175" cy="6013175"/>
          </a:xfrm>
          <a:prstGeom prst="rect">
            <a:avLst/>
          </a:prstGeom>
        </p:spPr>
      </p:pic>
      <p:sp>
        <p:nvSpPr>
          <p:cNvPr id="14" name="Text 11">
            <a:extLst>
              <a:ext uri="{FF2B5EF4-FFF2-40B4-BE49-F238E27FC236}">
                <a16:creationId xmlns:a16="http://schemas.microsoft.com/office/drawing/2014/main" id="{A015DEBC-C18B-8527-47AD-1386921789BC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16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33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438400" y="2324100"/>
            <a:ext cx="14297037" cy="6599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436"/>
              </a:lnSpc>
            </a:pP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— </a:t>
            </a:r>
            <a:r>
              <a:rPr lang="en-US" sz="32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</a:rPr>
              <a:t>Загороднев Георгий </a:t>
            </a: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- Project Manager &amp; Designer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— </a:t>
            </a:r>
            <a:r>
              <a:rPr lang="en-US" sz="32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  <a:cs typeface="Inter Regular" pitchFamily="34" charset="-120"/>
              </a:rPr>
              <a:t>Катцын Владимир </a:t>
            </a: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- Backend developer,  DevOps engineer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— </a:t>
            </a:r>
            <a:r>
              <a:rPr lang="en-US" sz="32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  <a:cs typeface="Inter Regular" pitchFamily="34" charset="-120"/>
              </a:rPr>
              <a:t>Кондратов Владислав </a:t>
            </a: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- Analyst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— </a:t>
            </a:r>
            <a:r>
              <a:rPr lang="en-US" sz="32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  <a:cs typeface="Inter Regular" pitchFamily="34" charset="-120"/>
              </a:rPr>
              <a:t>Полоцкий Иван </a:t>
            </a: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- Frontend developer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— </a:t>
            </a:r>
            <a:r>
              <a:rPr lang="en-US" sz="32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  <a:cs typeface="Inter Regular" pitchFamily="34" charset="-120"/>
              </a:rPr>
              <a:t>Исанбаев Илья </a:t>
            </a: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- Frontend developer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</a:endParaRPr>
          </a:p>
          <a:p>
            <a:pPr>
              <a:lnSpc>
                <a:spcPts val="8436"/>
              </a:lnSpc>
            </a:pP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— </a:t>
            </a:r>
            <a:r>
              <a:rPr lang="en-US" sz="3200" kern="0" spc="67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  <a:ea typeface="Inter Regular" pitchFamily="34" charset="-122"/>
                <a:cs typeface="Inter Regular" pitchFamily="34" charset="-120"/>
              </a:rPr>
              <a:t>Беликов Илья </a:t>
            </a:r>
            <a:r>
              <a:rPr lang="en-US" sz="32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  <a:cs typeface="Inter Regular" pitchFamily="34" charset="-120"/>
              </a:rPr>
              <a:t>- QA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</a:endParaRPr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7D955B58-10F3-DCD2-62D1-DD8D6D248128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02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9273EBB-3096-6982-F265-9578E137236D}"/>
              </a:ext>
            </a:extLst>
          </p:cNvPr>
          <p:cNvSpPr/>
          <p:nvPr/>
        </p:nvSpPr>
        <p:spPr>
          <a:xfrm>
            <a:off x="1905000" y="723900"/>
            <a:ext cx="14478000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КОМАНДА</a:t>
            </a:r>
            <a:r>
              <a:rPr lang="en-US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ru-RU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РАЗРАБОТЧИКОВ</a:t>
            </a:r>
            <a:endParaRPr lang="en-US" sz="7499" b="1" dirty="0"/>
          </a:p>
        </p:txBody>
      </p:sp>
    </p:spTree>
    <p:extLst>
      <p:ext uri="{BB962C8B-B14F-4D97-AF65-F5344CB8AC3E}">
        <p14:creationId xmlns:p14="http://schemas.microsoft.com/office/powerpoint/2010/main" val="45998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194722" y="4366999"/>
            <a:ext cx="5034878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РОСТ ВНУТРЕННЕГО</a:t>
            </a:r>
            <a:endParaRPr lang="ru-RU" sz="2800" spc="-46" dirty="0">
              <a:latin typeface="Montserrat Regular" pitchFamily="2" charset="-52"/>
              <a:ea typeface="TT Norms"/>
              <a:cs typeface="TT Norms"/>
              <a:sym typeface="TT Norm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ТУРИЗМА В РФ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04730" y="7215386"/>
            <a:ext cx="5024870" cy="945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ТРЕНД НА АЛЬТЕРНАТИВУ</a:t>
            </a:r>
            <a:endParaRPr lang="ru-RU" sz="2800" spc="-46" dirty="0">
              <a:latin typeface="Montserrat Regular" pitchFamily="2" charset="-52"/>
              <a:ea typeface="TT Norms"/>
              <a:cs typeface="TT Norms"/>
              <a:sym typeface="TT Norm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ОТЕЛЯМ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7999" y="7213729"/>
            <a:ext cx="5024870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РОСТ СПРОСА НА ГИБКИЕ</a:t>
            </a:r>
            <a:endParaRPr lang="ru-RU" sz="2800" spc="-46" dirty="0">
              <a:latin typeface="Montserrat Regular" pitchFamily="2" charset="-52"/>
              <a:ea typeface="TT Norms"/>
              <a:cs typeface="TT Norms"/>
              <a:sym typeface="TT Norms"/>
            </a:endParaRPr>
          </a:p>
          <a:p>
            <a:pPr algn="l">
              <a:lnSpc>
                <a:spcPct val="150000"/>
              </a:lnSpc>
            </a:pPr>
            <a:r>
              <a:rPr lang="en-US" sz="28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ФОРМАТЫ АРЕНДЫ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7999" y="4365342"/>
            <a:ext cx="4146105" cy="945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ОСВОБОДИВШАЯСЯ</a:t>
            </a:r>
            <a:endParaRPr lang="ru-RU" sz="2800" spc="-46" dirty="0">
              <a:latin typeface="Montserrat Regular" pitchFamily="2" charset="-52"/>
              <a:ea typeface="TT Norms"/>
              <a:cs typeface="TT Norms"/>
              <a:sym typeface="TT Norm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sz="28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Н</a:t>
            </a:r>
            <a:r>
              <a:rPr lang="en-US" sz="28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ИША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194722" y="3400675"/>
            <a:ext cx="780439" cy="637263"/>
            <a:chOff x="0" y="0"/>
            <a:chExt cx="205548" cy="1678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548" cy="167839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21749" y="20202"/>
              <a:ext cx="162049" cy="125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46" dirty="0">
                  <a:solidFill>
                    <a:srgbClr val="007AFF"/>
                  </a:solidFill>
                  <a:latin typeface="Montserrat Regular" pitchFamily="2" charset="-52"/>
                  <a:ea typeface="TT Norms"/>
                  <a:cs typeface="TT Norms"/>
                  <a:sym typeface="TT Norms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94722" y="6249062"/>
            <a:ext cx="780439" cy="637263"/>
            <a:chOff x="0" y="0"/>
            <a:chExt cx="205548" cy="1678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548" cy="167839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41818" y="34204"/>
              <a:ext cx="121910" cy="99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46" dirty="0">
                  <a:solidFill>
                    <a:srgbClr val="007AFF"/>
                  </a:solidFill>
                  <a:latin typeface="Montserrat Regular" pitchFamily="2" charset="-52"/>
                  <a:ea typeface="TT Norms"/>
                  <a:cs typeface="TT Norms"/>
                  <a:sym typeface="TT Norms"/>
                </a:rPr>
                <a:t>03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68000" y="6247405"/>
            <a:ext cx="780439" cy="637263"/>
            <a:chOff x="0" y="0"/>
            <a:chExt cx="205548" cy="1678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548" cy="167839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38443" y="34204"/>
              <a:ext cx="128660" cy="100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46" dirty="0">
                  <a:solidFill>
                    <a:srgbClr val="007AFF"/>
                  </a:solidFill>
                  <a:latin typeface="Montserrat Regular" pitchFamily="2" charset="-52"/>
                  <a:ea typeface="TT Norms"/>
                  <a:cs typeface="TT Norms"/>
                  <a:sym typeface="TT Norms"/>
                </a:rPr>
                <a:t>04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668000" y="3399018"/>
            <a:ext cx="780439" cy="637263"/>
            <a:chOff x="0" y="0"/>
            <a:chExt cx="205548" cy="1678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5548" cy="167839"/>
            </a:xfrm>
            <a:custGeom>
              <a:avLst/>
              <a:gdLst/>
              <a:ahLst/>
              <a:cxnLst/>
              <a:rect l="l" t="t" r="r" b="b"/>
              <a:pathLst>
                <a:path w="205548" h="167839">
                  <a:moveTo>
                    <a:pt x="83919" y="0"/>
                  </a:moveTo>
                  <a:lnTo>
                    <a:pt x="121628" y="0"/>
                  </a:lnTo>
                  <a:cubicBezTo>
                    <a:pt x="143885" y="0"/>
                    <a:pt x="165230" y="8841"/>
                    <a:pt x="180968" y="24579"/>
                  </a:cubicBezTo>
                  <a:cubicBezTo>
                    <a:pt x="196706" y="40317"/>
                    <a:pt x="205548" y="61663"/>
                    <a:pt x="205548" y="83919"/>
                  </a:cubicBezTo>
                  <a:lnTo>
                    <a:pt x="205548" y="83919"/>
                  </a:lnTo>
                  <a:cubicBezTo>
                    <a:pt x="205548" y="130267"/>
                    <a:pt x="167976" y="167839"/>
                    <a:pt x="121628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7A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28409" y="20461"/>
              <a:ext cx="148729" cy="124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46" dirty="0">
                  <a:solidFill>
                    <a:srgbClr val="007AFF"/>
                  </a:solidFill>
                  <a:latin typeface="Montserrat Regular" pitchFamily="2" charset="-52"/>
                  <a:ea typeface="TT Norms"/>
                  <a:cs typeface="TT Norms"/>
                  <a:sym typeface="TT Norms"/>
                </a:rPr>
                <a:t>02</a:t>
              </a:r>
            </a:p>
          </p:txBody>
        </p:sp>
      </p:grpSp>
      <p:sp>
        <p:nvSpPr>
          <p:cNvPr id="5" name="Text 11">
            <a:extLst>
              <a:ext uri="{FF2B5EF4-FFF2-40B4-BE49-F238E27FC236}">
                <a16:creationId xmlns:a16="http://schemas.microsoft.com/office/drawing/2014/main" id="{26C29CA1-BAC9-0104-C128-EC1ED739C668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03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F9AD325-73F3-F54A-05A7-694CD4B9C368}"/>
              </a:ext>
            </a:extLst>
          </p:cNvPr>
          <p:cNvSpPr/>
          <p:nvPr/>
        </p:nvSpPr>
        <p:spPr>
          <a:xfrm>
            <a:off x="5051648" y="721378"/>
            <a:ext cx="8184704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</a:rPr>
              <a:t>АКТУАЛЬНОСТЬ</a:t>
            </a:r>
            <a:endParaRPr lang="en-US" sz="7499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43510"/>
            <a:ext cx="1514467" cy="19999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43007" y="3938745"/>
            <a:ext cx="357193" cy="442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0"/>
              </a:lnSpc>
            </a:pPr>
            <a:r>
              <a:rPr lang="en-US" sz="2700" kern="0" spc="-59" dirty="0">
                <a:latin typeface="Montserrat Regular" pitchFamily="2" charset="-52"/>
                <a:ea typeface="Space Grotesk Regular" pitchFamily="34" charset="-122"/>
                <a:cs typeface="Space Grotesk Regular" pitchFamily="34" charset="-120"/>
              </a:rPr>
              <a:t>01</a:t>
            </a:r>
            <a:endParaRPr lang="en-US" sz="2700" dirty="0">
              <a:latin typeface="Montserrat Regular" pitchFamily="2" charset="-52"/>
            </a:endParaRPr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786" y="3143510"/>
            <a:ext cx="1514467" cy="19999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42472" y="3938744"/>
            <a:ext cx="538159" cy="442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0"/>
              </a:lnSpc>
            </a:pPr>
            <a:r>
              <a:rPr lang="en-US" sz="2700" kern="0" spc="-59" dirty="0">
                <a:latin typeface="Montserrat Regular" pitchFamily="2" charset="-52"/>
                <a:ea typeface="Space Grotesk Regular" pitchFamily="34" charset="-122"/>
                <a:cs typeface="Space Grotesk Regular" pitchFamily="34" charset="-120"/>
              </a:rPr>
              <a:t>02</a:t>
            </a:r>
            <a:endParaRPr lang="en-US" sz="2700" dirty="0">
              <a:latin typeface="Montserrat Regular" pitchFamily="2" charset="-52"/>
            </a:endParaRPr>
          </a:p>
        </p:txBody>
      </p:sp>
      <p:pic>
        <p:nvPicPr>
          <p:cNvPr id="7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786" y="6505397"/>
            <a:ext cx="1514467" cy="19999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709" y="7300633"/>
            <a:ext cx="542922" cy="35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0"/>
              </a:lnSpc>
            </a:pPr>
            <a:r>
              <a:rPr lang="en-US" sz="2700" kern="0" spc="-59" dirty="0">
                <a:latin typeface="Montserrat Regular" pitchFamily="2" charset="-52"/>
                <a:ea typeface="Space Grotesk Regular" pitchFamily="34" charset="-122"/>
                <a:cs typeface="Space Grotesk Regular" pitchFamily="34" charset="-120"/>
              </a:rPr>
              <a:t>04</a:t>
            </a:r>
            <a:endParaRPr lang="en-US" sz="2700" dirty="0">
              <a:latin typeface="Montserrat Regular" pitchFamily="2" charset="-52"/>
            </a:endParaRPr>
          </a:p>
        </p:txBody>
      </p:sp>
      <p:pic>
        <p:nvPicPr>
          <p:cNvPr id="9" name="Image 3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7" y="6505397"/>
            <a:ext cx="1514467" cy="19999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14432" y="7300632"/>
            <a:ext cx="533397" cy="35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0"/>
              </a:lnSpc>
            </a:pPr>
            <a:r>
              <a:rPr lang="en-US" sz="2700" kern="0" spc="-59" dirty="0">
                <a:latin typeface="Montserrat Regular" pitchFamily="2" charset="-52"/>
                <a:ea typeface="Space Grotesk Regular" pitchFamily="34" charset="-122"/>
                <a:cs typeface="Space Grotesk Regular" pitchFamily="34" charset="-120"/>
              </a:rPr>
              <a:t>03</a:t>
            </a:r>
            <a:endParaRPr lang="en-US" sz="2700" dirty="0">
              <a:latin typeface="Montserrat Regular" pitchFamily="2" charset="-52"/>
            </a:endParaRPr>
          </a:p>
        </p:txBody>
      </p:sp>
      <p:pic>
        <p:nvPicPr>
          <p:cNvPr id="11" name="Image 4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214" y="3143510"/>
            <a:ext cx="6000719" cy="199999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622007" y="3696103"/>
            <a:ext cx="5119132" cy="92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800" kern="0" spc="-40" dirty="0">
                <a:latin typeface="Montserrat Regular" pitchFamily="2" charset="-52"/>
                <a:ea typeface="Space Grotesk Regular" pitchFamily="34" charset="-122"/>
                <a:cs typeface="Space Grotesk Regular" pitchFamily="34" charset="-120"/>
              </a:rPr>
              <a:t>ВЫСОКИЕ КОМИССИИ И СКРЫТЫЕ УСЛОВИЯ</a:t>
            </a:r>
            <a:endParaRPr lang="en-US" sz="2800" dirty="0">
              <a:latin typeface="Montserrat Regular" pitchFamily="2" charset="-52"/>
            </a:endParaRPr>
          </a:p>
        </p:txBody>
      </p:sp>
      <p:pic>
        <p:nvPicPr>
          <p:cNvPr id="13" name="Image 5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254" y="3143510"/>
            <a:ext cx="6000719" cy="199999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1492884" y="3524577"/>
            <a:ext cx="5433455" cy="127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800" kern="0" spc="-40" dirty="0">
                <a:latin typeface="Montserrat Regular" pitchFamily="2" charset="-52"/>
                <a:ea typeface="Space Grotesk Regular" pitchFamily="34" charset="-122"/>
                <a:cs typeface="Space Grotesk Regular" pitchFamily="34" charset="-120"/>
              </a:rPr>
              <a:t>УЗКАЯ СПЕЦИАЛИЗИРОВАННОСТЬ СЕРВИСОВ</a:t>
            </a:r>
            <a:endParaRPr lang="en-US" sz="2800" dirty="0">
              <a:latin typeface="Montserrat Regular" pitchFamily="2" charset="-52"/>
            </a:endParaRPr>
          </a:p>
        </p:txBody>
      </p:sp>
      <p:pic>
        <p:nvPicPr>
          <p:cNvPr id="15" name="Image 6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254" y="6505397"/>
            <a:ext cx="6000719" cy="199999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1492884" y="7041373"/>
            <a:ext cx="5433455" cy="92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800" kern="0" spc="-40" dirty="0">
                <a:latin typeface="Montserrat Regular" pitchFamily="2" charset="-52"/>
                <a:ea typeface="Space Grotesk Regular" pitchFamily="34" charset="-122"/>
                <a:cs typeface="Space Grotesk Regular" pitchFamily="34" charset="-120"/>
              </a:rPr>
              <a:t>ОТСУТСТВИЕ AI-ИНСТРУМЕНТОВ</a:t>
            </a:r>
            <a:endParaRPr lang="en-US" sz="2800" dirty="0">
              <a:latin typeface="Montserrat Regular" pitchFamily="2" charset="-52"/>
            </a:endParaRPr>
          </a:p>
          <a:p>
            <a:pPr algn="ctr"/>
            <a:endParaRPr lang="en-US" sz="2800" dirty="0">
              <a:latin typeface="Montserrat Regular" pitchFamily="2" charset="-52"/>
            </a:endParaRPr>
          </a:p>
        </p:txBody>
      </p:sp>
      <p:pic>
        <p:nvPicPr>
          <p:cNvPr id="17" name="Image 7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214" y="6505397"/>
            <a:ext cx="6000719" cy="199999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2412458" y="7068621"/>
            <a:ext cx="5538229" cy="873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800" kern="0" spc="-40" dirty="0">
                <a:latin typeface="Montserrat Regular" pitchFamily="2" charset="-52"/>
                <a:ea typeface="Space Grotesk Regular" pitchFamily="34" charset="-122"/>
                <a:cs typeface="Space Grotesk Regular" pitchFamily="34" charset="-120"/>
              </a:rPr>
              <a:t>РАЗДЕЛЕНИЕ ФУНКЦИЙ МЕЖДУ ПРИЛОЖЕНИЯМИ</a:t>
            </a:r>
            <a:endParaRPr lang="en-US" sz="2800" dirty="0">
              <a:latin typeface="Montserrat Regular" pitchFamily="2" charset="-52"/>
            </a:endParaRPr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95167C28-1218-0A2E-15D8-19E159BDCAA6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04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D33B3FD6-BC13-B32C-EB3F-46FA23C09300}"/>
              </a:ext>
            </a:extLst>
          </p:cNvPr>
          <p:cNvSpPr/>
          <p:nvPr/>
        </p:nvSpPr>
        <p:spPr>
          <a:xfrm>
            <a:off x="6191281" y="657640"/>
            <a:ext cx="6000719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</a:rPr>
              <a:t>ПРОБЛЕМЫ</a:t>
            </a:r>
            <a:endParaRPr lang="en-US" sz="7499" b="1" dirty="0"/>
          </a:p>
        </p:txBody>
      </p:sp>
    </p:spTree>
    <p:extLst>
      <p:ext uri="{BB962C8B-B14F-4D97-AF65-F5344CB8AC3E}">
        <p14:creationId xmlns:p14="http://schemas.microsoft.com/office/powerpoint/2010/main" val="26272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19773" y="3086100"/>
            <a:ext cx="859616" cy="85961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Montserrat Regular" pitchFamily="2" charset="-52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9773" y="4330809"/>
            <a:ext cx="859616" cy="8596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A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Montserrat Regular" pitchFamily="2" charset="-52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9773" y="5571425"/>
            <a:ext cx="859616" cy="859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A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Montserrat Regular" pitchFamily="2" charset="-52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773" y="6812040"/>
            <a:ext cx="859616" cy="85961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A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Montserrat Regular" pitchFamily="2" charset="-52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39379" y="3246603"/>
            <a:ext cx="420402" cy="49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65" dirty="0">
                <a:latin typeface="Montserrat Regular" pitchFamily="2" charset="-52"/>
                <a:ea typeface="TT Norms"/>
                <a:cs typeface="TT Norms"/>
                <a:sym typeface="TT Norms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8672" y="4469538"/>
            <a:ext cx="575140" cy="49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65" dirty="0">
                <a:latin typeface="Montserrat Regular" pitchFamily="2" charset="-52"/>
                <a:ea typeface="TT Norms"/>
                <a:cs typeface="TT Norms"/>
                <a:sym typeface="TT Norms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0556" y="5706636"/>
            <a:ext cx="458048" cy="49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65" dirty="0">
                <a:latin typeface="Montserrat Regular" pitchFamily="2" charset="-52"/>
                <a:ea typeface="TT Norms"/>
                <a:cs typeface="TT Norms"/>
                <a:sym typeface="TT Norms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2010" y="6947251"/>
            <a:ext cx="581802" cy="49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65" dirty="0">
                <a:latin typeface="Montserrat Regular" pitchFamily="2" charset="-52"/>
                <a:ea typeface="TT Norms"/>
                <a:cs typeface="TT Norms"/>
                <a:sym typeface="TT Norms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71450" y="3334717"/>
            <a:ext cx="14543559" cy="34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RENTPLACE ОБЪЕДИНЯЕТ ФУНКЦИИ ДЛЯ АРЕНДАТОРОВ И АРЕНДОДАТЕЛЕЙ В ОДНОМ ПРИЛОЖЕНИИ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71450" y="4553191"/>
            <a:ext cx="5932960" cy="34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ФИКСИРОВАННАЯ И НИЗКАЯ КОМИССИЯ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71450" y="5794540"/>
            <a:ext cx="11647959" cy="34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ГИБКИЕ ФОРМАТЫ АРЕНДЫ -  СДАВАЙТЕ И АРЕНДУЙТЕ ЖИЛЬЕ НА ЛЮБЫЕ СРОКИ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71450" y="7027536"/>
            <a:ext cx="5932960" cy="34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ПОДДЕРЖКА РАЗЛИЧНЫХ ТИПОВ ЖИЛЬЯ</a:t>
            </a:r>
          </a:p>
        </p:txBody>
      </p:sp>
      <p:grpSp>
        <p:nvGrpSpPr>
          <p:cNvPr id="26" name="Group 13"/>
          <p:cNvGrpSpPr/>
          <p:nvPr/>
        </p:nvGrpSpPr>
        <p:grpSpPr>
          <a:xfrm>
            <a:off x="1119773" y="8050721"/>
            <a:ext cx="859616" cy="859616"/>
            <a:chOff x="0" y="0"/>
            <a:chExt cx="812800" cy="812800"/>
          </a:xfrm>
        </p:grpSpPr>
        <p:sp>
          <p:nvSpPr>
            <p:cNvPr id="2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AFF"/>
              </a:solidFill>
              <a:prstDash val="solid"/>
              <a:miter/>
            </a:ln>
          </p:spPr>
        </p:sp>
        <p:sp>
          <p:nvSpPr>
            <p:cNvPr id="28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Montserrat Regular" pitchFamily="2" charset="-52"/>
              </a:endParaRPr>
            </a:p>
          </p:txBody>
        </p:sp>
      </p:grpSp>
      <p:sp>
        <p:nvSpPr>
          <p:cNvPr id="29" name="TextBox 21"/>
          <p:cNvSpPr txBox="1"/>
          <p:nvPr/>
        </p:nvSpPr>
        <p:spPr>
          <a:xfrm>
            <a:off x="1262010" y="8185932"/>
            <a:ext cx="581802" cy="49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65" dirty="0">
                <a:latin typeface="Montserrat Regular" pitchFamily="2" charset="-52"/>
                <a:ea typeface="TT Norms"/>
                <a:cs typeface="TT Norms"/>
                <a:sym typeface="TT Norms"/>
              </a:rPr>
              <a:t>0</a:t>
            </a:r>
            <a:r>
              <a:rPr lang="ru-RU" sz="2999" spc="-65" dirty="0">
                <a:latin typeface="Montserrat Regular" pitchFamily="2" charset="-52"/>
                <a:ea typeface="TT Norms"/>
                <a:cs typeface="TT Norms"/>
                <a:sym typeface="TT Norms"/>
              </a:rPr>
              <a:t>5</a:t>
            </a:r>
            <a:endParaRPr lang="en-US" sz="2999" spc="-65" dirty="0">
              <a:latin typeface="Montserrat Regular" pitchFamily="2" charset="-52"/>
              <a:ea typeface="TT Norms"/>
              <a:cs typeface="TT Norms"/>
              <a:sym typeface="TT Norms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2171450" y="8266217"/>
            <a:ext cx="5932960" cy="34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ru-RU" sz="2100" spc="-46" dirty="0">
                <a:latin typeface="Montserrat Regular" pitchFamily="2" charset="-52"/>
                <a:ea typeface="TT Norms"/>
                <a:cs typeface="TT Norms"/>
                <a:sym typeface="TT Norms"/>
              </a:rPr>
              <a:t>ГЕНЕРАЦИЯ ОПИСАНИЯ С ПОМОЩЬЮ ИИ</a:t>
            </a:r>
            <a:endParaRPr lang="en-US" sz="2100" spc="-46" dirty="0">
              <a:latin typeface="Montserrat Regular" pitchFamily="2" charset="-52"/>
              <a:ea typeface="TT Norms"/>
              <a:cs typeface="TT Norms"/>
              <a:sym typeface="TT Norms"/>
            </a:endParaRPr>
          </a:p>
        </p:txBody>
      </p:sp>
      <p:sp>
        <p:nvSpPr>
          <p:cNvPr id="2" name="Text 11">
            <a:extLst>
              <a:ext uri="{FF2B5EF4-FFF2-40B4-BE49-F238E27FC236}">
                <a16:creationId xmlns:a16="http://schemas.microsoft.com/office/drawing/2014/main" id="{DDC33732-328B-4A8A-47EE-C826A8F430EB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05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6B617D6-5824-E00B-E344-5361E3C14AAA}"/>
              </a:ext>
            </a:extLst>
          </p:cNvPr>
          <p:cNvSpPr/>
          <p:nvPr/>
        </p:nvSpPr>
        <p:spPr>
          <a:xfrm>
            <a:off x="2327690" y="609265"/>
            <a:ext cx="13632619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</a:rPr>
              <a:t>ПРЕДЛАГАЕМОЕ РЕШЕНИЕ</a:t>
            </a:r>
            <a:endParaRPr lang="en-US" sz="7499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2864" y="505429"/>
            <a:ext cx="17087854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500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КОНКУРЕНТНОЕ ПРЕИМУЩЕСТВО</a:t>
            </a:r>
            <a:endParaRPr lang="en-US" sz="7500" b="1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6" y="3381604"/>
            <a:ext cx="16192416" cy="5714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5370" y="3610175"/>
            <a:ext cx="4286227" cy="78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100" spc="-46" dirty="0">
                <a:latin typeface="Montserrat Regular" pitchFamily="2" charset="-52"/>
              </a:rPr>
              <a:t>Низкие и фиксированный комиссии</a:t>
            </a:r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66" y="3714936"/>
            <a:ext cx="476247" cy="476188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312" y="3824459"/>
            <a:ext cx="336545" cy="237301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00" y="3714936"/>
            <a:ext cx="476247" cy="476188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9738" y="3824459"/>
            <a:ext cx="257174" cy="257142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9738" y="3824459"/>
            <a:ext cx="257174" cy="257142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36" y="3714936"/>
            <a:ext cx="476247" cy="476188"/>
          </a:xfrm>
          <a:prstGeom prst="rect">
            <a:avLst/>
          </a:prstGeom>
        </p:spPr>
      </p:pic>
      <p:pic>
        <p:nvPicPr>
          <p:cNvPr id="11" name="Image 7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82472" y="3824459"/>
            <a:ext cx="257174" cy="257142"/>
          </a:xfrm>
          <a:prstGeom prst="rect">
            <a:avLst/>
          </a:prstGeom>
        </p:spPr>
      </p:pic>
      <p:pic>
        <p:nvPicPr>
          <p:cNvPr id="12" name="Image 8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82472" y="3824459"/>
            <a:ext cx="257174" cy="257142"/>
          </a:xfrm>
          <a:prstGeom prst="rect">
            <a:avLst/>
          </a:prstGeom>
        </p:spPr>
      </p:pic>
      <p:pic>
        <p:nvPicPr>
          <p:cNvPr id="13" name="Image 9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670" y="3714936"/>
            <a:ext cx="476247" cy="476188"/>
          </a:xfrm>
          <a:prstGeom prst="rect">
            <a:avLst/>
          </a:prstGeom>
        </p:spPr>
      </p:pic>
      <p:pic>
        <p:nvPicPr>
          <p:cNvPr id="14" name="Image 10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35207" y="3824459"/>
            <a:ext cx="257174" cy="257142"/>
          </a:xfrm>
          <a:prstGeom prst="rect">
            <a:avLst/>
          </a:prstGeom>
        </p:spPr>
      </p:pic>
      <p:pic>
        <p:nvPicPr>
          <p:cNvPr id="15" name="Image 11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35207" y="3824459"/>
            <a:ext cx="257174" cy="257142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1095370" y="4753026"/>
            <a:ext cx="4286227" cy="78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100" spc="-46" dirty="0">
                <a:latin typeface="Montserrat Regular" pitchFamily="2" charset="-52"/>
              </a:rPr>
              <a:t>Универсальное мобильное приложение</a:t>
            </a:r>
          </a:p>
        </p:txBody>
      </p:sp>
      <p:pic>
        <p:nvPicPr>
          <p:cNvPr id="17" name="Image 12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22" y="4524456"/>
            <a:ext cx="2952735" cy="1142851"/>
          </a:xfrm>
          <a:prstGeom prst="rect">
            <a:avLst/>
          </a:prstGeom>
        </p:spPr>
      </p:pic>
      <p:pic>
        <p:nvPicPr>
          <p:cNvPr id="18" name="Image 1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66" y="4857787"/>
            <a:ext cx="476247" cy="476188"/>
          </a:xfrm>
          <a:prstGeom prst="rect">
            <a:avLst/>
          </a:prstGeom>
        </p:spPr>
      </p:pic>
      <p:pic>
        <p:nvPicPr>
          <p:cNvPr id="19" name="Image 14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312" y="4967310"/>
            <a:ext cx="336545" cy="237301"/>
          </a:xfrm>
          <a:prstGeom prst="rect">
            <a:avLst/>
          </a:prstGeom>
        </p:spPr>
      </p:pic>
      <p:pic>
        <p:nvPicPr>
          <p:cNvPr id="20" name="Image 15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1956" y="4524456"/>
            <a:ext cx="2952735" cy="1142851"/>
          </a:xfrm>
          <a:prstGeom prst="rect">
            <a:avLst/>
          </a:prstGeom>
        </p:spPr>
      </p:pic>
      <p:pic>
        <p:nvPicPr>
          <p:cNvPr id="21" name="Image 16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00" y="4857787"/>
            <a:ext cx="476247" cy="476188"/>
          </a:xfrm>
          <a:prstGeom prst="rect">
            <a:avLst/>
          </a:prstGeom>
        </p:spPr>
      </p:pic>
      <p:pic>
        <p:nvPicPr>
          <p:cNvPr id="22" name="Image 17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9738" y="4967310"/>
            <a:ext cx="257174" cy="257142"/>
          </a:xfrm>
          <a:prstGeom prst="rect">
            <a:avLst/>
          </a:prstGeom>
        </p:spPr>
      </p:pic>
      <p:pic>
        <p:nvPicPr>
          <p:cNvPr id="23" name="Image 18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9738" y="4967310"/>
            <a:ext cx="257174" cy="257142"/>
          </a:xfrm>
          <a:prstGeom prst="rect">
            <a:avLst/>
          </a:prstGeom>
        </p:spPr>
      </p:pic>
      <p:pic>
        <p:nvPicPr>
          <p:cNvPr id="24" name="Image 19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4691" y="4524456"/>
            <a:ext cx="2952735" cy="1142851"/>
          </a:xfrm>
          <a:prstGeom prst="rect">
            <a:avLst/>
          </a:prstGeom>
        </p:spPr>
      </p:pic>
      <p:pic>
        <p:nvPicPr>
          <p:cNvPr id="25" name="Image 20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36" y="4857787"/>
            <a:ext cx="476247" cy="476188"/>
          </a:xfrm>
          <a:prstGeom prst="rect">
            <a:avLst/>
          </a:prstGeom>
        </p:spPr>
      </p:pic>
      <p:pic>
        <p:nvPicPr>
          <p:cNvPr id="26" name="Image 21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82472" y="4967310"/>
            <a:ext cx="257174" cy="257142"/>
          </a:xfrm>
          <a:prstGeom prst="rect">
            <a:avLst/>
          </a:prstGeom>
        </p:spPr>
      </p:pic>
      <p:pic>
        <p:nvPicPr>
          <p:cNvPr id="27" name="Image 22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82472" y="4967310"/>
            <a:ext cx="257174" cy="257142"/>
          </a:xfrm>
          <a:prstGeom prst="rect">
            <a:avLst/>
          </a:prstGeom>
        </p:spPr>
      </p:pic>
      <p:pic>
        <p:nvPicPr>
          <p:cNvPr id="28" name="Image 2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670" y="4857787"/>
            <a:ext cx="476247" cy="476188"/>
          </a:xfrm>
          <a:prstGeom prst="rect">
            <a:avLst/>
          </a:prstGeom>
        </p:spPr>
      </p:pic>
      <p:pic>
        <p:nvPicPr>
          <p:cNvPr id="29" name="Image 24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35207" y="4967310"/>
            <a:ext cx="257174" cy="257142"/>
          </a:xfrm>
          <a:prstGeom prst="rect">
            <a:avLst/>
          </a:prstGeom>
        </p:spPr>
      </p:pic>
      <p:pic>
        <p:nvPicPr>
          <p:cNvPr id="30" name="Image 25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35207" y="4967310"/>
            <a:ext cx="257174" cy="257142"/>
          </a:xfrm>
          <a:prstGeom prst="rect">
            <a:avLst/>
          </a:prstGeom>
        </p:spPr>
      </p:pic>
      <p:sp>
        <p:nvSpPr>
          <p:cNvPr id="31" name="Text 3"/>
          <p:cNvSpPr/>
          <p:nvPr/>
        </p:nvSpPr>
        <p:spPr>
          <a:xfrm>
            <a:off x="1095370" y="5895877"/>
            <a:ext cx="4286227" cy="78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100" spc="-46" dirty="0">
                <a:latin typeface="Montserrat Regular" pitchFamily="2" charset="-52"/>
              </a:rPr>
              <a:t>Поддержка различных типов жилья</a:t>
            </a:r>
          </a:p>
        </p:txBody>
      </p:sp>
      <p:pic>
        <p:nvPicPr>
          <p:cNvPr id="32" name="Image 26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22" y="5667307"/>
            <a:ext cx="2952735" cy="1142851"/>
          </a:xfrm>
          <a:prstGeom prst="rect">
            <a:avLst/>
          </a:prstGeom>
        </p:spPr>
      </p:pic>
      <p:pic>
        <p:nvPicPr>
          <p:cNvPr id="33" name="Image 27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66" y="6000638"/>
            <a:ext cx="476247" cy="476188"/>
          </a:xfrm>
          <a:prstGeom prst="rect">
            <a:avLst/>
          </a:prstGeom>
        </p:spPr>
      </p:pic>
      <p:pic>
        <p:nvPicPr>
          <p:cNvPr id="34" name="Image 28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312" y="6110161"/>
            <a:ext cx="336545" cy="237301"/>
          </a:xfrm>
          <a:prstGeom prst="rect">
            <a:avLst/>
          </a:prstGeom>
        </p:spPr>
      </p:pic>
      <p:pic>
        <p:nvPicPr>
          <p:cNvPr id="35" name="Image 29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1956" y="5667307"/>
            <a:ext cx="2952735" cy="1142851"/>
          </a:xfrm>
          <a:prstGeom prst="rect">
            <a:avLst/>
          </a:prstGeom>
        </p:spPr>
      </p:pic>
      <p:pic>
        <p:nvPicPr>
          <p:cNvPr id="36" name="Image 30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00" y="6000638"/>
            <a:ext cx="476247" cy="476188"/>
          </a:xfrm>
          <a:prstGeom prst="rect">
            <a:avLst/>
          </a:prstGeom>
        </p:spPr>
      </p:pic>
      <p:pic>
        <p:nvPicPr>
          <p:cNvPr id="37" name="Image 3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0047" y="6110161"/>
            <a:ext cx="336545" cy="237301"/>
          </a:xfrm>
          <a:prstGeom prst="rect">
            <a:avLst/>
          </a:prstGeom>
        </p:spPr>
      </p:pic>
      <p:pic>
        <p:nvPicPr>
          <p:cNvPr id="38" name="Image 32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4691" y="5667307"/>
            <a:ext cx="2952735" cy="1142851"/>
          </a:xfrm>
          <a:prstGeom prst="rect">
            <a:avLst/>
          </a:prstGeom>
        </p:spPr>
      </p:pic>
      <p:pic>
        <p:nvPicPr>
          <p:cNvPr id="39" name="Image 3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36" y="6000638"/>
            <a:ext cx="476247" cy="476188"/>
          </a:xfrm>
          <a:prstGeom prst="rect">
            <a:avLst/>
          </a:prstGeom>
        </p:spPr>
      </p:pic>
      <p:pic>
        <p:nvPicPr>
          <p:cNvPr id="40" name="Image 34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82472" y="6110161"/>
            <a:ext cx="257174" cy="257142"/>
          </a:xfrm>
          <a:prstGeom prst="rect">
            <a:avLst/>
          </a:prstGeom>
        </p:spPr>
      </p:pic>
      <p:pic>
        <p:nvPicPr>
          <p:cNvPr id="41" name="Image 35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82472" y="6110161"/>
            <a:ext cx="257174" cy="257142"/>
          </a:xfrm>
          <a:prstGeom prst="rect">
            <a:avLst/>
          </a:prstGeom>
        </p:spPr>
      </p:pic>
      <p:pic>
        <p:nvPicPr>
          <p:cNvPr id="42" name="Image 36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670" y="6000638"/>
            <a:ext cx="476247" cy="476188"/>
          </a:xfrm>
          <a:prstGeom prst="rect">
            <a:avLst/>
          </a:prstGeom>
        </p:spPr>
      </p:pic>
      <p:pic>
        <p:nvPicPr>
          <p:cNvPr id="43" name="Image 37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95516" y="6110161"/>
            <a:ext cx="336545" cy="237301"/>
          </a:xfrm>
          <a:prstGeom prst="rect">
            <a:avLst/>
          </a:prstGeom>
        </p:spPr>
      </p:pic>
      <p:sp>
        <p:nvSpPr>
          <p:cNvPr id="44" name="Text 4"/>
          <p:cNvSpPr/>
          <p:nvPr/>
        </p:nvSpPr>
        <p:spPr>
          <a:xfrm>
            <a:off x="1419218" y="7210156"/>
            <a:ext cx="3638531" cy="438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100" spc="-46" dirty="0">
                <a:latin typeface="Montserrat Regular" pitchFamily="2" charset="-52"/>
              </a:rPr>
              <a:t>Разные форматы аренды</a:t>
            </a:r>
          </a:p>
        </p:txBody>
      </p:sp>
      <p:pic>
        <p:nvPicPr>
          <p:cNvPr id="45" name="Image 38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22" y="6810158"/>
            <a:ext cx="2952735" cy="1142851"/>
          </a:xfrm>
          <a:prstGeom prst="rect">
            <a:avLst/>
          </a:prstGeom>
        </p:spPr>
      </p:pic>
      <p:pic>
        <p:nvPicPr>
          <p:cNvPr id="46" name="Image 39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66" y="7143490"/>
            <a:ext cx="476247" cy="476188"/>
          </a:xfrm>
          <a:prstGeom prst="rect">
            <a:avLst/>
          </a:prstGeom>
        </p:spPr>
      </p:pic>
      <p:pic>
        <p:nvPicPr>
          <p:cNvPr id="47" name="Image 4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312" y="7253013"/>
            <a:ext cx="336545" cy="237301"/>
          </a:xfrm>
          <a:prstGeom prst="rect">
            <a:avLst/>
          </a:prstGeom>
        </p:spPr>
      </p:pic>
      <p:pic>
        <p:nvPicPr>
          <p:cNvPr id="48" name="Image 41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1956" y="6810158"/>
            <a:ext cx="2952735" cy="1142851"/>
          </a:xfrm>
          <a:prstGeom prst="rect">
            <a:avLst/>
          </a:prstGeom>
        </p:spPr>
      </p:pic>
      <p:pic>
        <p:nvPicPr>
          <p:cNvPr id="49" name="Image 42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00" y="7143490"/>
            <a:ext cx="476247" cy="476188"/>
          </a:xfrm>
          <a:prstGeom prst="rect">
            <a:avLst/>
          </a:prstGeom>
        </p:spPr>
      </p:pic>
      <p:pic>
        <p:nvPicPr>
          <p:cNvPr id="50" name="Image 4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9738" y="7253013"/>
            <a:ext cx="257174" cy="257142"/>
          </a:xfrm>
          <a:prstGeom prst="rect">
            <a:avLst/>
          </a:prstGeom>
        </p:spPr>
      </p:pic>
      <p:pic>
        <p:nvPicPr>
          <p:cNvPr id="51" name="Image 4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9738" y="7253013"/>
            <a:ext cx="257174" cy="257142"/>
          </a:xfrm>
          <a:prstGeom prst="rect">
            <a:avLst/>
          </a:prstGeom>
        </p:spPr>
      </p:pic>
      <p:pic>
        <p:nvPicPr>
          <p:cNvPr id="52" name="Image 45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4691" y="6810158"/>
            <a:ext cx="2952735" cy="1142851"/>
          </a:xfrm>
          <a:prstGeom prst="rect">
            <a:avLst/>
          </a:prstGeom>
        </p:spPr>
      </p:pic>
      <p:pic>
        <p:nvPicPr>
          <p:cNvPr id="53" name="Image 46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36" y="7143490"/>
            <a:ext cx="476247" cy="476188"/>
          </a:xfrm>
          <a:prstGeom prst="rect">
            <a:avLst/>
          </a:prstGeom>
        </p:spPr>
      </p:pic>
      <p:pic>
        <p:nvPicPr>
          <p:cNvPr id="54" name="Image 47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82472" y="7253013"/>
            <a:ext cx="257174" cy="257142"/>
          </a:xfrm>
          <a:prstGeom prst="rect">
            <a:avLst/>
          </a:prstGeom>
        </p:spPr>
      </p:pic>
      <p:pic>
        <p:nvPicPr>
          <p:cNvPr id="55" name="Image 48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82472" y="7253013"/>
            <a:ext cx="257174" cy="257142"/>
          </a:xfrm>
          <a:prstGeom prst="rect">
            <a:avLst/>
          </a:prstGeom>
        </p:spPr>
      </p:pic>
      <p:pic>
        <p:nvPicPr>
          <p:cNvPr id="56" name="Image 49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670" y="7143490"/>
            <a:ext cx="476247" cy="476188"/>
          </a:xfrm>
          <a:prstGeom prst="rect">
            <a:avLst/>
          </a:prstGeom>
        </p:spPr>
      </p:pic>
      <p:pic>
        <p:nvPicPr>
          <p:cNvPr id="57" name="Image 50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35207" y="7253013"/>
            <a:ext cx="257174" cy="257142"/>
          </a:xfrm>
          <a:prstGeom prst="rect">
            <a:avLst/>
          </a:prstGeom>
        </p:spPr>
      </p:pic>
      <p:pic>
        <p:nvPicPr>
          <p:cNvPr id="58" name="Image 51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35207" y="7253013"/>
            <a:ext cx="257174" cy="257142"/>
          </a:xfrm>
          <a:prstGeom prst="rect">
            <a:avLst/>
          </a:prstGeom>
        </p:spPr>
      </p:pic>
      <p:sp>
        <p:nvSpPr>
          <p:cNvPr id="59" name="Text 5"/>
          <p:cNvSpPr/>
          <p:nvPr/>
        </p:nvSpPr>
        <p:spPr>
          <a:xfrm>
            <a:off x="1095370" y="8181580"/>
            <a:ext cx="4286227" cy="78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ru-RU" sz="2100" spc="-46" dirty="0">
                <a:latin typeface="Montserrat Regular" pitchFamily="2" charset="-52"/>
              </a:rPr>
              <a:t>Использование ИИ для генерации описания</a:t>
            </a:r>
            <a:endParaRPr lang="en-US" sz="2100" spc="-46" dirty="0">
              <a:latin typeface="Montserrat Regular" pitchFamily="2" charset="-52"/>
            </a:endParaRPr>
          </a:p>
        </p:txBody>
      </p:sp>
      <p:pic>
        <p:nvPicPr>
          <p:cNvPr id="60" name="Image 52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66" y="8286341"/>
            <a:ext cx="476247" cy="476188"/>
          </a:xfrm>
          <a:prstGeom prst="rect">
            <a:avLst/>
          </a:prstGeom>
        </p:spPr>
      </p:pic>
      <p:pic>
        <p:nvPicPr>
          <p:cNvPr id="61" name="Image 5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312" y="8395864"/>
            <a:ext cx="336545" cy="237301"/>
          </a:xfrm>
          <a:prstGeom prst="rect">
            <a:avLst/>
          </a:prstGeom>
        </p:spPr>
      </p:pic>
      <p:pic>
        <p:nvPicPr>
          <p:cNvPr id="62" name="Image 54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00" y="8286341"/>
            <a:ext cx="476247" cy="476188"/>
          </a:xfrm>
          <a:prstGeom prst="rect">
            <a:avLst/>
          </a:prstGeom>
        </p:spPr>
      </p:pic>
      <p:pic>
        <p:nvPicPr>
          <p:cNvPr id="63" name="Image 55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9738" y="8395864"/>
            <a:ext cx="257174" cy="257142"/>
          </a:xfrm>
          <a:prstGeom prst="rect">
            <a:avLst/>
          </a:prstGeom>
        </p:spPr>
      </p:pic>
      <p:pic>
        <p:nvPicPr>
          <p:cNvPr id="64" name="Image 56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9738" y="8395864"/>
            <a:ext cx="257174" cy="257142"/>
          </a:xfrm>
          <a:prstGeom prst="rect">
            <a:avLst/>
          </a:prstGeom>
        </p:spPr>
      </p:pic>
      <p:pic>
        <p:nvPicPr>
          <p:cNvPr id="65" name="Image 57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36" y="8286341"/>
            <a:ext cx="476247" cy="476188"/>
          </a:xfrm>
          <a:prstGeom prst="rect">
            <a:avLst/>
          </a:prstGeom>
        </p:spPr>
      </p:pic>
      <p:pic>
        <p:nvPicPr>
          <p:cNvPr id="66" name="Image 58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82472" y="8395864"/>
            <a:ext cx="257174" cy="257142"/>
          </a:xfrm>
          <a:prstGeom prst="rect">
            <a:avLst/>
          </a:prstGeom>
        </p:spPr>
      </p:pic>
      <p:pic>
        <p:nvPicPr>
          <p:cNvPr id="67" name="Image 59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82472" y="8395864"/>
            <a:ext cx="257174" cy="257142"/>
          </a:xfrm>
          <a:prstGeom prst="rect">
            <a:avLst/>
          </a:prstGeom>
        </p:spPr>
      </p:pic>
      <p:pic>
        <p:nvPicPr>
          <p:cNvPr id="68" name="Image 60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670" y="8286341"/>
            <a:ext cx="476247" cy="476188"/>
          </a:xfrm>
          <a:prstGeom prst="rect">
            <a:avLst/>
          </a:prstGeom>
        </p:spPr>
      </p:pic>
      <p:pic>
        <p:nvPicPr>
          <p:cNvPr id="69" name="Image 61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35207" y="8395864"/>
            <a:ext cx="257174" cy="257142"/>
          </a:xfrm>
          <a:prstGeom prst="rect">
            <a:avLst/>
          </a:prstGeom>
        </p:spPr>
      </p:pic>
      <p:pic>
        <p:nvPicPr>
          <p:cNvPr id="70" name="Image 62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35207" y="8395864"/>
            <a:ext cx="257174" cy="257142"/>
          </a:xfrm>
          <a:prstGeom prst="rect">
            <a:avLst/>
          </a:prstGeom>
        </p:spPr>
      </p:pic>
      <p:pic>
        <p:nvPicPr>
          <p:cNvPr id="71" name="Image 63" descr=" 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746" y="2238753"/>
            <a:ext cx="16192416" cy="1142851"/>
          </a:xfrm>
          <a:prstGeom prst="rect">
            <a:avLst/>
          </a:prstGeom>
        </p:spPr>
      </p:pic>
      <p:sp>
        <p:nvSpPr>
          <p:cNvPr id="72" name="Text 6"/>
          <p:cNvSpPr/>
          <p:nvPr/>
        </p:nvSpPr>
        <p:spPr>
          <a:xfrm>
            <a:off x="2514587" y="2605418"/>
            <a:ext cx="1447811" cy="414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100" b="1" spc="-46" dirty="0">
                <a:solidFill>
                  <a:schemeClr val="bg1"/>
                </a:solidFill>
                <a:latin typeface="Montserrat Regular" pitchFamily="2" charset="-52"/>
              </a:rPr>
              <a:t>Критерии</a:t>
            </a:r>
          </a:p>
        </p:txBody>
      </p:sp>
      <p:sp>
        <p:nvSpPr>
          <p:cNvPr id="73" name="Text 7"/>
          <p:cNvSpPr/>
          <p:nvPr/>
        </p:nvSpPr>
        <p:spPr>
          <a:xfrm>
            <a:off x="6219778" y="2634653"/>
            <a:ext cx="1371612" cy="414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0"/>
              </a:lnSpc>
            </a:pPr>
            <a:r>
              <a:rPr lang="en-US" sz="2100" b="1" spc="-46" dirty="0">
                <a:solidFill>
                  <a:schemeClr val="bg1"/>
                </a:solidFill>
                <a:latin typeface="Montserrat Regular" pitchFamily="2" charset="-52"/>
              </a:rPr>
              <a:t>Rentplace</a:t>
            </a:r>
          </a:p>
        </p:txBody>
      </p:sp>
      <p:sp>
        <p:nvSpPr>
          <p:cNvPr id="74" name="Text 8"/>
          <p:cNvSpPr/>
          <p:nvPr/>
        </p:nvSpPr>
        <p:spPr>
          <a:xfrm>
            <a:off x="9386791" y="2634653"/>
            <a:ext cx="943055" cy="414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0"/>
              </a:lnSpc>
            </a:pPr>
            <a:r>
              <a:rPr lang="en-US" sz="2100" b="1" spc="-46" dirty="0">
                <a:solidFill>
                  <a:schemeClr val="bg1"/>
                </a:solidFill>
                <a:latin typeface="Montserrat Regular" pitchFamily="2" charset="-52"/>
              </a:rPr>
              <a:t>Airbnb</a:t>
            </a:r>
          </a:p>
        </p:txBody>
      </p:sp>
      <p:sp>
        <p:nvSpPr>
          <p:cNvPr id="75" name="Text 9"/>
          <p:cNvSpPr/>
          <p:nvPr/>
        </p:nvSpPr>
        <p:spPr>
          <a:xfrm>
            <a:off x="11891847" y="2630975"/>
            <a:ext cx="1838422" cy="414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0"/>
              </a:lnSpc>
            </a:pPr>
            <a:r>
              <a:rPr lang="en-US" sz="2100" b="1" spc="-46" dirty="0">
                <a:solidFill>
                  <a:schemeClr val="bg1"/>
                </a:solidFill>
                <a:latin typeface="Montserrat Regular" pitchFamily="2" charset="-52"/>
              </a:rPr>
              <a:t>Booking.com</a:t>
            </a:r>
          </a:p>
        </p:txBody>
      </p:sp>
      <p:sp>
        <p:nvSpPr>
          <p:cNvPr id="76" name="Text 10"/>
          <p:cNvSpPr/>
          <p:nvPr/>
        </p:nvSpPr>
        <p:spPr>
          <a:xfrm>
            <a:off x="14966031" y="2605418"/>
            <a:ext cx="1595514" cy="414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0"/>
              </a:lnSpc>
            </a:pPr>
            <a:r>
              <a:rPr lang="en-US" sz="2100" b="1" spc="-46" dirty="0">
                <a:solidFill>
                  <a:schemeClr val="bg1"/>
                </a:solidFill>
                <a:latin typeface="Montserrat Regular" pitchFamily="2" charset="-52"/>
              </a:rPr>
              <a:t>Суточно.ру</a:t>
            </a:r>
          </a:p>
        </p:txBody>
      </p:sp>
      <p:sp>
        <p:nvSpPr>
          <p:cNvPr id="78" name="Text 11">
            <a:extLst>
              <a:ext uri="{FF2B5EF4-FFF2-40B4-BE49-F238E27FC236}">
                <a16:creationId xmlns:a16="http://schemas.microsoft.com/office/drawing/2014/main" id="{C3D32F0C-46EB-80CB-530C-1FFD95B5BDE7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06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5218" y="686380"/>
            <a:ext cx="10391793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499" b="1" kern="0" spc="-300" dirty="0">
                <a:solidFill>
                  <a:srgbClr val="000000">
                    <a:alpha val="100000"/>
                  </a:srgbClr>
                </a:solidFill>
                <a:latin typeface=""/>
                <a:ea typeface="Montserrat Regular" pitchFamily="34" charset="-122"/>
                <a:cs typeface="Montserrat Regular" pitchFamily="34" charset="-120"/>
              </a:rPr>
              <a:t>ЦЕЛЕВАЯ АУДИТОРИЯ</a:t>
            </a:r>
            <a:endParaRPr lang="en-US" sz="7499" b="1" dirty="0">
              <a:latin typeface="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76488" y="2991130"/>
            <a:ext cx="4229112" cy="1219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436"/>
              </a:lnSpc>
            </a:pPr>
            <a:r>
              <a:rPr lang="en-US" sz="3600" spc="-46" dirty="0">
                <a:latin typeface="Montserrat Regular" pitchFamily="2" charset="-52"/>
              </a:rPr>
              <a:t>— </a:t>
            </a:r>
            <a:r>
              <a:rPr lang="ru-RU" sz="3600" spc="-46" dirty="0">
                <a:latin typeface="Montserrat Regular" pitchFamily="2" charset="-52"/>
              </a:rPr>
              <a:t> </a:t>
            </a:r>
            <a:r>
              <a:rPr lang="ru-RU" sz="3600" spc="-46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АРЕНДАТОРЫ</a:t>
            </a:r>
            <a:endParaRPr lang="en-US" sz="3600" spc="-46" dirty="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476488" y="5153024"/>
            <a:ext cx="4838712" cy="1219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436"/>
              </a:lnSpc>
            </a:pPr>
            <a:r>
              <a:rPr lang="en-US" sz="3600" spc="-46" dirty="0">
                <a:latin typeface="Montserrat Regular" pitchFamily="2" charset="-52"/>
              </a:rPr>
              <a:t>— </a:t>
            </a:r>
            <a:r>
              <a:rPr lang="ru-RU" sz="3600" spc="-46" dirty="0">
                <a:latin typeface="Montserrat Regular" pitchFamily="2" charset="-52"/>
              </a:rPr>
              <a:t> </a:t>
            </a:r>
            <a:r>
              <a:rPr lang="ru-RU" sz="3600" spc="-46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АРЕНДОДАТЕЛИ</a:t>
            </a:r>
            <a:endParaRPr lang="en-US" sz="3600" spc="-46" dirty="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F9820-6A0C-94B8-46F7-B6BC90D925B9}"/>
              </a:ext>
            </a:extLst>
          </p:cNvPr>
          <p:cNvSpPr txBox="1"/>
          <p:nvPr/>
        </p:nvSpPr>
        <p:spPr>
          <a:xfrm>
            <a:off x="2328995" y="4205201"/>
            <a:ext cx="13340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2000" spc="-46" dirty="0">
                <a:latin typeface="Montserrat Regular" pitchFamily="2" charset="-52"/>
              </a:rPr>
              <a:t>ПУТЕШЕСТВЕННИКИ, СТУДЕНТЫ, РАБОТАЮЩИЕ ПРОФЕССИОНАЛЫ, ФРИЛАНСЕРЫ, </a:t>
            </a:r>
            <a:r>
              <a:rPr lang="en-US" sz="2000" spc="-46" dirty="0">
                <a:latin typeface="Montserrat Regular" pitchFamily="2" charset="-52"/>
              </a:rPr>
              <a:t>digital</a:t>
            </a:r>
            <a:r>
              <a:rPr lang="ru-RU" sz="2000" spc="-46" dirty="0">
                <a:latin typeface="Montserrat Regular" pitchFamily="2" charset="-52"/>
              </a:rPr>
              <a:t> кочевники</a:t>
            </a:r>
            <a:endParaRPr lang="ru-UA" sz="2000" spc="-46" dirty="0">
              <a:latin typeface="Montserrat Regular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A8E86-F3E4-EDAB-5AAF-531F69BC6BF8}"/>
              </a:ext>
            </a:extLst>
          </p:cNvPr>
          <p:cNvSpPr txBox="1"/>
          <p:nvPr/>
        </p:nvSpPr>
        <p:spPr>
          <a:xfrm>
            <a:off x="2470616" y="6372065"/>
            <a:ext cx="927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spc="-46" dirty="0">
                <a:latin typeface="Montserrat Regular" pitchFamily="2" charset="-52"/>
              </a:rPr>
              <a:t>ЧАСТНЫЕ СОБСТВЕННИКИ, ВЛАДЕЛЬЦА НЕДВИЖИМОСТИ И ОТЕЛЕЙ</a:t>
            </a:r>
            <a:endParaRPr lang="ru-UA" sz="2000" spc="-46" dirty="0">
              <a:latin typeface="Montserrat Regular" pitchFamily="2" charset="-52"/>
            </a:endParaRPr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08683913-6D62-19FC-0296-9E48AD98F1BB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07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6299" y="723900"/>
            <a:ext cx="8815400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500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БИЗНЕС-МОДЕЛЬ</a:t>
            </a:r>
            <a:endParaRPr lang="en-US" sz="7500" b="1" dirty="0"/>
          </a:p>
        </p:txBody>
      </p:sp>
      <p:sp>
        <p:nvSpPr>
          <p:cNvPr id="3" name="Text 1"/>
          <p:cNvSpPr/>
          <p:nvPr/>
        </p:nvSpPr>
        <p:spPr>
          <a:xfrm>
            <a:off x="1785975" y="4000500"/>
            <a:ext cx="14716049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800" spc="-46" dirty="0">
                <a:latin typeface="Montserrat Regular" pitchFamily="2" charset="-52"/>
              </a:rPr>
              <a:t>ОСНОВНОЙ ИСТОЧНИК ДОХОДА - ФИКСИРОВАННАЯ КОМИССИЯ </a:t>
            </a:r>
            <a:r>
              <a:rPr lang="en-US" sz="2800" spc="-46" dirty="0" err="1">
                <a:latin typeface="Montserrat Regular" pitchFamily="2" charset="-52"/>
              </a:rPr>
              <a:t>С</a:t>
            </a:r>
            <a:r>
              <a:rPr lang="en-US" sz="2800" spc="-46" dirty="0">
                <a:latin typeface="Montserrat Regular" pitchFamily="2" charset="-52"/>
              </a:rPr>
              <a:t> КАЖДОГО БРОНИРОВАНИЯ. </a:t>
            </a:r>
            <a:endParaRPr lang="en-US" sz="2700" dirty="0"/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9EB44F2D-498E-7CF6-C569-C62EF2E5AB63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08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0159" y="723900"/>
            <a:ext cx="15687682" cy="122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499" b="1" kern="0" spc="-300" dirty="0">
                <a:solidFill>
                  <a:srgbClr val="000000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ИСПОЛЬЗУЕМЫЕ ТЕХНОЛОГИИ</a:t>
            </a:r>
            <a:endParaRPr lang="en-US" sz="7499" b="1" dirty="0"/>
          </a:p>
        </p:txBody>
      </p:sp>
      <p:sp>
        <p:nvSpPr>
          <p:cNvPr id="3" name="Shape 1"/>
          <p:cNvSpPr/>
          <p:nvPr/>
        </p:nvSpPr>
        <p:spPr>
          <a:xfrm>
            <a:off x="1571617" y="3510175"/>
            <a:ext cx="15154196" cy="36476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1571617" y="3510175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1514468" y="3510175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spc="-46" dirty="0">
                <a:latin typeface="Montserrat Regular" pitchFamily="2" charset="-52"/>
              </a:rPr>
              <a:t>DOCKER</a:t>
            </a:r>
            <a:endParaRPr lang="en-US" sz="2700" dirty="0">
              <a:latin typeface=""/>
            </a:endParaRPr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17" y="4300647"/>
            <a:ext cx="2857485" cy="2857128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1664" y="4657789"/>
            <a:ext cx="2857438" cy="214285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670517" y="3510175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9" name="Text 5"/>
          <p:cNvSpPr/>
          <p:nvPr/>
        </p:nvSpPr>
        <p:spPr>
          <a:xfrm>
            <a:off x="5613369" y="3510175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spc="-46" dirty="0">
                <a:latin typeface="Montserrat Regular" pitchFamily="2" charset="-52"/>
              </a:rPr>
              <a:t>SPRING BOOT</a:t>
            </a:r>
          </a:p>
        </p:txBody>
      </p:sp>
      <p:pic>
        <p:nvPicPr>
          <p:cNvPr id="10" name="Image 2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517" y="4300647"/>
            <a:ext cx="2857485" cy="285712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9769428" y="3510175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2" name="Text 7"/>
          <p:cNvSpPr/>
          <p:nvPr/>
        </p:nvSpPr>
        <p:spPr>
          <a:xfrm>
            <a:off x="9712279" y="3510175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spc="-46" dirty="0">
                <a:latin typeface="Montserrat Regular" pitchFamily="2" charset="-52"/>
              </a:rPr>
              <a:t>REACT</a:t>
            </a:r>
          </a:p>
        </p:txBody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9428" y="4300647"/>
            <a:ext cx="2857495" cy="2857128"/>
          </a:xfrm>
          <a:prstGeom prst="rect">
            <a:avLst/>
          </a:prstGeom>
        </p:spPr>
      </p:pic>
      <p:pic>
        <p:nvPicPr>
          <p:cNvPr id="14" name="Image 4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1406" y="5495898"/>
            <a:ext cx="532356" cy="467138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13868328" y="3510175"/>
            <a:ext cx="2857485" cy="3647600"/>
          </a:xfrm>
          <a:prstGeom prst="rect">
            <a:avLst/>
          </a:prstGeom>
          <a:noFill/>
          <a:ln/>
        </p:spPr>
      </p:sp>
      <p:sp>
        <p:nvSpPr>
          <p:cNvPr id="16" name="Text 9"/>
          <p:cNvSpPr/>
          <p:nvPr/>
        </p:nvSpPr>
        <p:spPr>
          <a:xfrm>
            <a:off x="13811179" y="3510175"/>
            <a:ext cx="2971784" cy="523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en-US" sz="2800" spc="-46" dirty="0">
                <a:latin typeface="Montserrat Regular" pitchFamily="2" charset="-52"/>
              </a:rPr>
              <a:t>POSTGRESQL</a:t>
            </a:r>
          </a:p>
        </p:txBody>
      </p:sp>
      <p:pic>
        <p:nvPicPr>
          <p:cNvPr id="17" name="Image 5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328" y="4300647"/>
            <a:ext cx="2857485" cy="2857128"/>
          </a:xfrm>
          <a:prstGeom prst="rect">
            <a:avLst/>
          </a:prstGeom>
        </p:spPr>
      </p:pic>
      <p:pic>
        <p:nvPicPr>
          <p:cNvPr id="18" name="Image 6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14837" y="4304592"/>
            <a:ext cx="2764263" cy="2849537"/>
          </a:xfrm>
          <a:prstGeom prst="rect">
            <a:avLst/>
          </a:prstGeom>
        </p:spPr>
      </p:pic>
      <p:pic>
        <p:nvPicPr>
          <p:cNvPr id="19" name="Image 7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034457" y="4424224"/>
            <a:ext cx="2524540" cy="2610812"/>
          </a:xfrm>
          <a:prstGeom prst="rect">
            <a:avLst/>
          </a:prstGeom>
        </p:spPr>
      </p:pic>
      <p:pic>
        <p:nvPicPr>
          <p:cNvPr id="20" name="Image 8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002225" y="5161402"/>
            <a:ext cx="1040322" cy="116166"/>
          </a:xfrm>
          <a:prstGeom prst="rect">
            <a:avLst/>
          </a:prstGeom>
        </p:spPr>
      </p:pic>
      <p:pic>
        <p:nvPicPr>
          <p:cNvPr id="21" name="Image 9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992301" y="4380378"/>
            <a:ext cx="2604330" cy="2699714"/>
          </a:xfrm>
          <a:prstGeom prst="rect">
            <a:avLst/>
          </a:prstGeom>
        </p:spPr>
      </p:pic>
      <p:sp>
        <p:nvSpPr>
          <p:cNvPr id="22" name="Text 11">
            <a:extLst>
              <a:ext uri="{FF2B5EF4-FFF2-40B4-BE49-F238E27FC236}">
                <a16:creationId xmlns:a16="http://schemas.microsoft.com/office/drawing/2014/main" id="{1C755490-A07C-1F6D-A96B-5B8FE6E126CE}"/>
              </a:ext>
            </a:extLst>
          </p:cNvPr>
          <p:cNvSpPr/>
          <p:nvPr/>
        </p:nvSpPr>
        <p:spPr>
          <a:xfrm>
            <a:off x="17202061" y="9600621"/>
            <a:ext cx="476247" cy="4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240"/>
              </a:lnSpc>
            </a:pPr>
            <a:r>
              <a:rPr lang="ru-RU" sz="2400" kern="0" spc="67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Regular" pitchFamily="2" charset="-52"/>
                <a:ea typeface="Inter Regular" pitchFamily="34" charset="-122"/>
              </a:rPr>
              <a:t>09</a:t>
            </a:r>
            <a:endParaRPr lang="en-US" sz="2400" kern="0" spc="67" dirty="0">
              <a:solidFill>
                <a:schemeClr val="tx1">
                  <a:lumMod val="95000"/>
                  <a:lumOff val="5000"/>
                </a:schemeClr>
              </a:solidFill>
              <a:latin typeface="Montserrat Regular" pitchFamily="2" charset="-52"/>
              <a:ea typeface="Inter Regular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354</Words>
  <Application>Microsoft Macintosh PowerPoint</Application>
  <PresentationFormat>Произвольный</PresentationFormat>
  <Paragraphs>139</Paragraphs>
  <Slides>16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Calibri</vt:lpstr>
      <vt:lpstr>Calibri Light</vt:lpstr>
      <vt:lpstr>Montserrat Regular</vt:lpstr>
      <vt:lpstr>Arial</vt:lpstr>
      <vt:lpstr>Montserrat Bold</vt:lpstr>
      <vt:lpstr>Montserrat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Olive Green Beige Bold Geometric 2025 Social Media Content Calendar Presentation</dc:title>
  <cp:lastModifiedBy>Microsoft Office User</cp:lastModifiedBy>
  <cp:revision>12</cp:revision>
  <dcterms:created xsi:type="dcterms:W3CDTF">2006-08-16T00:00:00Z</dcterms:created>
  <dcterms:modified xsi:type="dcterms:W3CDTF">2025-03-29T08:35:02Z</dcterms:modified>
  <dc:identifier>DAGi043qwDU</dc:identifier>
</cp:coreProperties>
</file>